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81"/>
  </p:notesMasterIdLst>
  <p:sldIdLst>
    <p:sldId id="256" r:id="rId4"/>
    <p:sldId id="258" r:id="rId5"/>
    <p:sldId id="276" r:id="rId6"/>
    <p:sldId id="314" r:id="rId7"/>
    <p:sldId id="315" r:id="rId8"/>
    <p:sldId id="316" r:id="rId9"/>
    <p:sldId id="355" r:id="rId10"/>
    <p:sldId id="356" r:id="rId11"/>
    <p:sldId id="358" r:id="rId12"/>
    <p:sldId id="357" r:id="rId13"/>
    <p:sldId id="280" r:id="rId14"/>
    <p:sldId id="281" r:id="rId15"/>
    <p:sldId id="359" r:id="rId16"/>
    <p:sldId id="360" r:id="rId17"/>
    <p:sldId id="284" r:id="rId18"/>
    <p:sldId id="307" r:id="rId19"/>
    <p:sldId id="361" r:id="rId20"/>
    <p:sldId id="362" r:id="rId21"/>
    <p:sldId id="363" r:id="rId22"/>
    <p:sldId id="288" r:id="rId23"/>
    <p:sldId id="364" r:id="rId24"/>
    <p:sldId id="365" r:id="rId25"/>
    <p:sldId id="366" r:id="rId26"/>
    <p:sldId id="367" r:id="rId27"/>
    <p:sldId id="368" r:id="rId28"/>
    <p:sldId id="293" r:id="rId29"/>
    <p:sldId id="369" r:id="rId30"/>
    <p:sldId id="295" r:id="rId31"/>
    <p:sldId id="296" r:id="rId32"/>
    <p:sldId id="297" r:id="rId33"/>
    <p:sldId id="298" r:id="rId34"/>
    <p:sldId id="370" r:id="rId35"/>
    <p:sldId id="371" r:id="rId36"/>
    <p:sldId id="372" r:id="rId37"/>
    <p:sldId id="373" r:id="rId38"/>
    <p:sldId id="301" r:id="rId39"/>
    <p:sldId id="303" r:id="rId40"/>
    <p:sldId id="304" r:id="rId41"/>
    <p:sldId id="305" r:id="rId42"/>
    <p:sldId id="317" r:id="rId43"/>
    <p:sldId id="318" r:id="rId44"/>
    <p:sldId id="319" r:id="rId45"/>
    <p:sldId id="320" r:id="rId46"/>
    <p:sldId id="321" r:id="rId47"/>
    <p:sldId id="322" r:id="rId48"/>
    <p:sldId id="323" r:id="rId49"/>
    <p:sldId id="325" r:id="rId50"/>
    <p:sldId id="326" r:id="rId51"/>
    <p:sldId id="374" r:id="rId52"/>
    <p:sldId id="375" r:id="rId53"/>
    <p:sldId id="376" r:id="rId54"/>
    <p:sldId id="377" r:id="rId55"/>
    <p:sldId id="378" r:id="rId56"/>
    <p:sldId id="379" r:id="rId57"/>
    <p:sldId id="380" r:id="rId58"/>
    <p:sldId id="381" r:id="rId59"/>
    <p:sldId id="383" r:id="rId60"/>
    <p:sldId id="335" r:id="rId61"/>
    <p:sldId id="334" r:id="rId62"/>
    <p:sldId id="384" r:id="rId63"/>
    <p:sldId id="385" r:id="rId64"/>
    <p:sldId id="386" r:id="rId65"/>
    <p:sldId id="338" r:id="rId66"/>
    <p:sldId id="339" r:id="rId67"/>
    <p:sldId id="340" r:id="rId68"/>
    <p:sldId id="341" r:id="rId69"/>
    <p:sldId id="387" r:id="rId70"/>
    <p:sldId id="388" r:id="rId71"/>
    <p:sldId id="344" r:id="rId72"/>
    <p:sldId id="389" r:id="rId73"/>
    <p:sldId id="391" r:id="rId74"/>
    <p:sldId id="390" r:id="rId75"/>
    <p:sldId id="353" r:id="rId76"/>
    <p:sldId id="354" r:id="rId77"/>
    <p:sldId id="392" r:id="rId78"/>
    <p:sldId id="393" r:id="rId79"/>
    <p:sldId id="394" r:id="rId8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1" autoAdjust="0"/>
    <p:restoredTop sz="95280" autoAdjust="0"/>
  </p:normalViewPr>
  <p:slideViewPr>
    <p:cSldViewPr snapToGrid="0">
      <p:cViewPr varScale="1">
        <p:scale>
          <a:sx n="51" d="100"/>
          <a:sy n="51" d="100"/>
        </p:scale>
        <p:origin x="5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PlaceHolder 1"/>
          <p:cNvSpPr>
            <a:spLocks noGrp="1"/>
          </p:cNvSpPr>
          <p:nvPr>
            <p:ph type="body"/>
          </p:nvPr>
        </p:nvSpPr>
        <p:spPr>
          <a:xfrm>
            <a:off x="777240" y="4777560"/>
            <a:ext cx="6217560" cy="4525920"/>
          </a:xfrm>
          <a:prstGeom prst="rect">
            <a:avLst/>
          </a:prstGeom>
        </p:spPr>
        <p:txBody>
          <a:bodyPr lIns="0" tIns="0" rIns="0" bIns="0"/>
          <a:lstStyle/>
          <a:p>
            <a:r>
              <a:rPr lang="en-US" sz="2000" strike="noStrike" spc="-1">
                <a:solidFill>
                  <a:srgbClr val="000000"/>
                </a:solidFill>
                <a:uFill>
                  <a:solidFill>
                    <a:srgbClr val="FFFFFF"/>
                  </a:solidFill>
                </a:uFill>
                <a:latin typeface="Arial"/>
              </a:rPr>
              <a:t>Click to edit the notes format</a:t>
            </a:r>
          </a:p>
        </p:txBody>
      </p:sp>
      <p:sp>
        <p:nvSpPr>
          <p:cNvPr id="119" name="PlaceHolder 2"/>
          <p:cNvSpPr>
            <a:spLocks noGrp="1"/>
          </p:cNvSpPr>
          <p:nvPr>
            <p:ph type="hdr"/>
          </p:nvPr>
        </p:nvSpPr>
        <p:spPr>
          <a:xfrm>
            <a:off x="0" y="0"/>
            <a:ext cx="3372840" cy="502560"/>
          </a:xfrm>
          <a:prstGeom prst="rect">
            <a:avLst/>
          </a:prstGeom>
        </p:spPr>
        <p:txBody>
          <a:bodyPr lIns="0" tIns="0" rIns="0" bIns="0"/>
          <a:lstStyle/>
          <a:p>
            <a:r>
              <a:rPr lang="en-US" sz="1400" strike="noStrike" spc="-1">
                <a:solidFill>
                  <a:srgbClr val="000000"/>
                </a:solidFill>
                <a:uFill>
                  <a:solidFill>
                    <a:srgbClr val="FFFFFF"/>
                  </a:solidFill>
                </a:uFill>
                <a:latin typeface="Times New Roman"/>
              </a:rPr>
              <a:t>&lt;header&gt;</a:t>
            </a:r>
          </a:p>
        </p:txBody>
      </p:sp>
      <p:sp>
        <p:nvSpPr>
          <p:cNvPr id="120" name="PlaceHolder 3"/>
          <p:cNvSpPr>
            <a:spLocks noGrp="1"/>
          </p:cNvSpPr>
          <p:nvPr>
            <p:ph type="dt"/>
          </p:nvPr>
        </p:nvSpPr>
        <p:spPr>
          <a:xfrm>
            <a:off x="4399200" y="0"/>
            <a:ext cx="3372840" cy="502560"/>
          </a:xfrm>
          <a:prstGeom prst="rect">
            <a:avLst/>
          </a:prstGeom>
        </p:spPr>
        <p:txBody>
          <a:bodyPr lIns="0" tIns="0" rIns="0" bIns="0"/>
          <a:lstStyle/>
          <a:p>
            <a:pPr algn="r"/>
            <a:r>
              <a:rPr lang="en-US" sz="1400" strike="noStrike" spc="-1">
                <a:solidFill>
                  <a:srgbClr val="000000"/>
                </a:solidFill>
                <a:uFill>
                  <a:solidFill>
                    <a:srgbClr val="FFFFFF"/>
                  </a:solidFill>
                </a:uFill>
                <a:latin typeface="Times New Roman"/>
              </a:rPr>
              <a:t>&lt;date/time&gt;</a:t>
            </a:r>
          </a:p>
        </p:txBody>
      </p:sp>
      <p:sp>
        <p:nvSpPr>
          <p:cNvPr id="121" name="PlaceHolder 4"/>
          <p:cNvSpPr>
            <a:spLocks noGrp="1"/>
          </p:cNvSpPr>
          <p:nvPr>
            <p:ph type="ftr"/>
          </p:nvPr>
        </p:nvSpPr>
        <p:spPr>
          <a:xfrm>
            <a:off x="0" y="9555480"/>
            <a:ext cx="3372840" cy="502560"/>
          </a:xfrm>
          <a:prstGeom prst="rect">
            <a:avLst/>
          </a:prstGeom>
        </p:spPr>
        <p:txBody>
          <a:bodyPr lIns="0" tIns="0" rIns="0" bIns="0" anchor="b"/>
          <a:lstStyle/>
          <a:p>
            <a:r>
              <a:rPr lang="en-US" sz="1400" strike="noStrike" spc="-1">
                <a:solidFill>
                  <a:srgbClr val="000000"/>
                </a:solidFill>
                <a:uFill>
                  <a:solidFill>
                    <a:srgbClr val="FFFFFF"/>
                  </a:solidFill>
                </a:uFill>
                <a:latin typeface="Times New Roman"/>
              </a:rPr>
              <a:t>&lt;footer&gt;</a:t>
            </a:r>
          </a:p>
        </p:txBody>
      </p:sp>
      <p:sp>
        <p:nvSpPr>
          <p:cNvPr id="122" name="PlaceHolder 5"/>
          <p:cNvSpPr>
            <a:spLocks noGrp="1"/>
          </p:cNvSpPr>
          <p:nvPr>
            <p:ph type="sldNum"/>
          </p:nvPr>
        </p:nvSpPr>
        <p:spPr>
          <a:xfrm>
            <a:off x="4399200" y="9555480"/>
            <a:ext cx="3372840" cy="502560"/>
          </a:xfrm>
          <a:prstGeom prst="rect">
            <a:avLst/>
          </a:prstGeom>
        </p:spPr>
        <p:txBody>
          <a:bodyPr lIns="0" tIns="0" rIns="0" bIns="0" anchor="b"/>
          <a:lstStyle/>
          <a:p>
            <a:pPr algn="r"/>
            <a:fld id="{EA52B329-71DC-42AD-BDE0-BFCA6270B2C3}" type="slidenum">
              <a:rPr lang="en-US" sz="1400" strike="noStrike" spc="-1">
                <a:solidFill>
                  <a:srgbClr val="000000"/>
                </a:solidFill>
                <a:uFill>
                  <a:solidFill>
                    <a:srgbClr val="FFFFFF"/>
                  </a:solidFill>
                </a:uFill>
                <a:latin typeface="Times New Roman"/>
              </a:rPr>
              <a:t>‹#›</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3368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7</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15730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pl-PL" sz="1200" kern="1200" dirty="0">
                <a:solidFill>
                  <a:schemeClr val="tx1"/>
                </a:solidFill>
                <a:effectLst/>
                <a:latin typeface="+mn-lt"/>
                <a:ea typeface="+mn-ea"/>
                <a:cs typeface="+mn-cs"/>
              </a:rPr>
              <a:t>Ten typ testów przeprowadzany jest bez tworzenia formalnego Test Planu czy pisania przypadków testowych. Testy typu ad-hoc pomagają planować zakres i czas trwania innych rodzajów testów, pomagają także testerom nauczyć się aplikacji przed rozpoczęciem zaplanowanych, innych rodzajów testów. Jest to najmniej formalna metoda testowania.</a:t>
            </a:r>
            <a:endParaRPr lang="en-US" sz="1200" kern="1200" dirty="0">
              <a:solidFill>
                <a:schemeClr val="tx1"/>
              </a:solidFill>
              <a:effectLst/>
              <a:latin typeface="+mn-lt"/>
              <a:ea typeface="+mn-ea"/>
              <a:cs typeface="+mn-cs"/>
            </a:endParaRPr>
          </a:p>
          <a:p>
            <a:pPr fontAlgn="base"/>
            <a:r>
              <a:rPr lang="pl-PL" sz="1200" kern="1200" dirty="0">
                <a:solidFill>
                  <a:schemeClr val="tx1"/>
                </a:solidFill>
                <a:effectLst/>
                <a:latin typeface="+mn-lt"/>
                <a:ea typeface="+mn-ea"/>
                <a:cs typeface="+mn-cs"/>
              </a:rPr>
              <a:t>Testy ad-hoc (eksploracyjne) oznaczają jednoczesne poznawanie testowanej aplikacji, przygotowywanie dokumentacji testowej i wykonywanie testów. Oznacza to, że testerzy przystępują do pracy bez przygotowanych wcześniej przypadków użycia (test cases), ale za to z wyznaczonym celem. Testy oprogramowania tą metodą pozwalają na odkrycie nowych, zależności pomiędzy np. modułami systemu. To z kolei może wpłynąć na przyjętą strategię testowania i akcje podejmowane w kolejnych iteracjach testów.</a:t>
            </a:r>
            <a:endParaRPr lang="en-US" sz="1200" kern="1200" dirty="0">
              <a:solidFill>
                <a:schemeClr val="tx1"/>
              </a:solidFill>
              <a:effectLst/>
              <a:latin typeface="+mn-lt"/>
              <a:ea typeface="+mn-ea"/>
              <a:cs typeface="+mn-cs"/>
            </a:endParaRPr>
          </a:p>
          <a:p>
            <a:pPr fontAlgn="base"/>
            <a:r>
              <a:rPr lang="pl-PL" sz="1200" kern="1200" dirty="0">
                <a:solidFill>
                  <a:schemeClr val="tx1"/>
                </a:solidFill>
                <a:effectLst/>
                <a:latin typeface="+mn-lt"/>
                <a:ea typeface="+mn-ea"/>
                <a:cs typeface="+mn-cs"/>
              </a:rPr>
              <a:t>Jednym z najlepszych powodów do stosowania tego rodzaju testów jest “odkrywanie”. Czytanie wymagań czy specyfikacji (jeśli istnieje) nie daje kompletnego obrazu działania systemu. Również dokumentacja użytkownika (pliki help, tutoriale) nie oddaje całkowicie tego w jaki sposób system działa i jak zachowuje się w określonych sytuacjach.</a:t>
            </a:r>
            <a:endParaRPr lang="en-US" sz="1200" kern="1200" dirty="0">
              <a:solidFill>
                <a:schemeClr val="tx1"/>
              </a:solidFill>
              <a:effectLst/>
              <a:latin typeface="+mn-lt"/>
              <a:ea typeface="+mn-ea"/>
              <a:cs typeface="+mn-cs"/>
            </a:endParaRPr>
          </a:p>
          <a:p>
            <a:pPr fontAlgn="base"/>
            <a:r>
              <a:rPr lang="pl-PL" sz="1200" kern="1200" dirty="0">
                <a:solidFill>
                  <a:schemeClr val="tx1"/>
                </a:solidFill>
                <a:effectLst/>
                <a:latin typeface="+mn-lt"/>
                <a:ea typeface="+mn-ea"/>
                <a:cs typeface="+mn-cs"/>
              </a:rPr>
              <a:t>Testy metodą ad-hoc pozwalają na znalezienie “dziur” w strategii testowania i ujawnienie np. brakujących przypadków testowych (Test Cases).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25A296-69EE-4F41-8F6B-DDD777D1C399}" type="slidenum">
              <a:rPr lang="pl-PL" smtClean="0"/>
              <a:t>21</a:t>
            </a:fld>
            <a:endParaRPr lang="pl-PL"/>
          </a:p>
        </p:txBody>
      </p:sp>
    </p:spTree>
    <p:extLst>
      <p:ext uri="{BB962C8B-B14F-4D97-AF65-F5344CB8AC3E}">
        <p14:creationId xmlns:p14="http://schemas.microsoft.com/office/powerpoint/2010/main" val="16527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body"/>
          </p:nvPr>
        </p:nvSpPr>
        <p:spPr>
          <a:xfrm>
            <a:off x="685800" y="4400640"/>
            <a:ext cx="5485680" cy="3599640"/>
          </a:xfrm>
          <a:prstGeom prst="rect">
            <a:avLst/>
          </a:prstGeom>
        </p:spPr>
        <p:txBody>
          <a:bodyPr lIns="0" tIns="0" rIns="0" bIns="0"/>
          <a:lstStyle/>
          <a:p>
            <a:pPr marL="216000" indent="-216000">
              <a:lnSpc>
                <a:spcPct val="100000"/>
              </a:lnSpc>
            </a:pPr>
            <a:r>
              <a:rPr lang="en-US" sz="2000" strike="noStrike" spc="-1">
                <a:solidFill>
                  <a:srgbClr val="000000"/>
                </a:solidFill>
                <a:uFill>
                  <a:solidFill>
                    <a:srgbClr val="FFFFFF"/>
                  </a:solidFill>
                </a:uFill>
                <a:latin typeface="Arial"/>
              </a:rPr>
              <a:t>A czym jest testowanie?!!?</a:t>
            </a:r>
          </a:p>
          <a:p>
            <a:pPr marL="216000" indent="-216000">
              <a:lnSpc>
                <a:spcPct val="100000"/>
              </a:lnSpc>
            </a:pPr>
            <a:endParaRPr lang="en-US" sz="2000" strike="noStrike" spc="-1">
              <a:solidFill>
                <a:srgbClr val="000000"/>
              </a:solidFill>
              <a:uFill>
                <a:solidFill>
                  <a:srgbClr val="FFFFFF"/>
                </a:solidFill>
              </a:uFill>
              <a:latin typeface="Arial"/>
            </a:endParaRPr>
          </a:p>
        </p:txBody>
      </p:sp>
      <p:sp>
        <p:nvSpPr>
          <p:cNvPr id="423"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3F92EDF-99E0-42B9-90E1-808DF64FB2C6}" type="slidenum">
              <a:rPr lang="en-US" sz="1200" strike="noStrike" spc="-1">
                <a:solidFill>
                  <a:srgbClr val="000000"/>
                </a:solidFill>
                <a:uFill>
                  <a:solidFill>
                    <a:srgbClr val="FFFFFF"/>
                  </a:solidFill>
                </a:uFill>
                <a:latin typeface="+mn-lt"/>
                <a:ea typeface="+mn-ea"/>
              </a:rPr>
              <a:t>22</a:t>
            </a:fld>
            <a:endParaRPr lang="en-US" sz="180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2967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23</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81290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24</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371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25</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736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685800" y="4400640"/>
            <a:ext cx="5486040" cy="3600000"/>
          </a:xfrm>
          <a:prstGeom prst="rect">
            <a:avLst/>
          </a:prstGeom>
        </p:spPr>
        <p:txBody>
          <a:bodyPr/>
          <a:lstStyle/>
          <a:p>
            <a:r>
              <a:rPr lang="en-US" sz="2000" strike="noStrike" spc="-1">
                <a:solidFill>
                  <a:srgbClr val="000000"/>
                </a:solidFill>
                <a:uFill>
                  <a:solidFill>
                    <a:srgbClr val="FFFFFF"/>
                  </a:solidFill>
                </a:uFill>
                <a:latin typeface="Arial"/>
              </a:rPr>
              <a:t>Żółte tło – proces podstawowy, prawidłowy, poniżej warianty.</a:t>
            </a:r>
            <a:endParaRPr lang="en-US" sz="1800" strike="noStrike" spc="-1">
              <a:solidFill>
                <a:srgbClr val="000000"/>
              </a:solidFill>
              <a:uFill>
                <a:solidFill>
                  <a:srgbClr val="FFFFFF"/>
                </a:solidFill>
              </a:uFill>
              <a:latin typeface="Arial"/>
            </a:endParaRPr>
          </a:p>
        </p:txBody>
      </p:sp>
      <p:sp>
        <p:nvSpPr>
          <p:cNvPr id="228" name="TextShape 2"/>
          <p:cNvSpPr txBox="1"/>
          <p:nvPr/>
        </p:nvSpPr>
        <p:spPr>
          <a:xfrm>
            <a:off x="3884760" y="8685360"/>
            <a:ext cx="2971440" cy="458280"/>
          </a:xfrm>
          <a:prstGeom prst="rect">
            <a:avLst/>
          </a:prstGeom>
          <a:noFill/>
          <a:ln>
            <a:noFill/>
          </a:ln>
        </p:spPr>
        <p:txBody>
          <a:bodyPr anchor="b"/>
          <a:lstStyle/>
          <a:p>
            <a:pPr algn="r">
              <a:lnSpc>
                <a:spcPct val="100000"/>
              </a:lnSpc>
            </a:pPr>
            <a:fld id="{6F3A44B5-7727-4046-A24B-AA306DF13750}" type="slidenum">
              <a:rPr lang="en-US" sz="1200" strike="noStrike" spc="-1">
                <a:solidFill>
                  <a:srgbClr val="000000"/>
                </a:solidFill>
                <a:uFill>
                  <a:solidFill>
                    <a:srgbClr val="FFFFFF"/>
                  </a:solidFill>
                </a:uFill>
                <a:latin typeface="+mn-lt"/>
                <a:ea typeface="+mn-ea"/>
              </a:rPr>
              <a:t>26</a:t>
            </a:fld>
            <a:endParaRPr lang="en-US" sz="12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2617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27</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32307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body"/>
          </p:nvPr>
        </p:nvSpPr>
        <p:spPr>
          <a:xfrm>
            <a:off x="685800" y="4400640"/>
            <a:ext cx="5486040" cy="3600000"/>
          </a:xfrm>
          <a:prstGeom prst="rect">
            <a:avLst/>
          </a:prstGeom>
        </p:spPr>
        <p:txBody>
          <a:bodyPr/>
          <a:lstStyle/>
          <a:p>
            <a:pPr>
              <a:lnSpc>
                <a:spcPct val="100000"/>
              </a:lnSpc>
            </a:pPr>
            <a:r>
              <a:rPr lang="en-US" sz="1200" strike="noStrike" spc="-1">
                <a:solidFill>
                  <a:srgbClr val="000000"/>
                </a:solidFill>
                <a:uFill>
                  <a:solidFill>
                    <a:srgbClr val="FFFFFF"/>
                  </a:solidFill>
                </a:uFill>
                <a:latin typeface="+mn-lt"/>
                <a:ea typeface="+mn-ea"/>
              </a:rPr>
              <a:t>Testowanie oprogramowania - Monika Braun</a:t>
            </a:r>
            <a:endParaRPr lang="en-US" sz="2000" strike="noStrike" spc="-1">
              <a:solidFill>
                <a:srgbClr val="000000"/>
              </a:solidFill>
              <a:uFill>
                <a:solidFill>
                  <a:srgbClr val="FFFFFF"/>
                </a:solidFill>
              </a:uFill>
              <a:latin typeface="Arial"/>
            </a:endParaRPr>
          </a:p>
          <a:p>
            <a:pPr>
              <a:lnSpc>
                <a:spcPct val="100000"/>
              </a:lnSpc>
            </a:pPr>
            <a:r>
              <a:rPr lang="en-US" sz="2000" strike="noStrike" spc="-1">
                <a:solidFill>
                  <a:srgbClr val="000000"/>
                </a:solidFill>
                <a:uFill>
                  <a:solidFill>
                    <a:srgbClr val="FFFFFF"/>
                  </a:solidFill>
                </a:uFill>
                <a:latin typeface="+mn-lt"/>
                <a:ea typeface="+mn-ea"/>
              </a:rPr>
              <a:t>http://www.slideshare.net/womenintechnology/testowanie-oprogramowania-warsztaty-monika-braun-45749367</a:t>
            </a:r>
            <a:endParaRPr lang="en-US" sz="2000" strike="noStrike" spc="-1">
              <a:solidFill>
                <a:srgbClr val="000000"/>
              </a:solidFill>
              <a:uFill>
                <a:solidFill>
                  <a:srgbClr val="FFFFFF"/>
                </a:solidFill>
              </a:uFill>
              <a:latin typeface="Arial"/>
            </a:endParaRPr>
          </a:p>
        </p:txBody>
      </p:sp>
      <p:sp>
        <p:nvSpPr>
          <p:cNvPr id="230" name="TextShape 2"/>
          <p:cNvSpPr txBox="1"/>
          <p:nvPr/>
        </p:nvSpPr>
        <p:spPr>
          <a:xfrm>
            <a:off x="3884760" y="8685360"/>
            <a:ext cx="2971440" cy="458280"/>
          </a:xfrm>
          <a:prstGeom prst="rect">
            <a:avLst/>
          </a:prstGeom>
          <a:noFill/>
          <a:ln>
            <a:noFill/>
          </a:ln>
        </p:spPr>
        <p:txBody>
          <a:bodyPr anchor="b"/>
          <a:lstStyle/>
          <a:p>
            <a:pPr algn="r">
              <a:lnSpc>
                <a:spcPct val="100000"/>
              </a:lnSpc>
            </a:pPr>
            <a:fld id="{802DA688-C7EC-4DE6-8F91-A294C6C16043}" type="slidenum">
              <a:rPr lang="en-US" sz="1200" strike="noStrike" spc="-1">
                <a:solidFill>
                  <a:srgbClr val="000000"/>
                </a:solidFill>
                <a:uFill>
                  <a:solidFill>
                    <a:srgbClr val="FFFFFF"/>
                  </a:solidFill>
                </a:uFill>
                <a:latin typeface="+mn-lt"/>
                <a:ea typeface="+mn-ea"/>
              </a:rPr>
              <a:t>29</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7193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32</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8440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34</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6312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8</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03672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35</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44129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tej części skupimy się na 3 podstawowych typach testów. </a:t>
            </a:r>
            <a:endParaRPr lang="en-US" dirty="0"/>
          </a:p>
        </p:txBody>
      </p:sp>
      <p:sp>
        <p:nvSpPr>
          <p:cNvPr id="4" name="Slide Number Placeholder 3"/>
          <p:cNvSpPr>
            <a:spLocks noGrp="1"/>
          </p:cNvSpPr>
          <p:nvPr>
            <p:ph type="sldNum" sz="quarter" idx="10"/>
          </p:nvPr>
        </p:nvSpPr>
        <p:spPr/>
        <p:txBody>
          <a:bodyPr/>
          <a:lstStyle/>
          <a:p>
            <a:fld id="{7C25A296-69EE-4F41-8F6B-DDD777D1C399}" type="slidenum">
              <a:rPr lang="pl-PL" smtClean="0"/>
              <a:t>40</a:t>
            </a:fld>
            <a:endParaRPr lang="pl-PL"/>
          </a:p>
        </p:txBody>
      </p:sp>
    </p:spTree>
    <p:extLst>
      <p:ext uri="{BB962C8B-B14F-4D97-AF65-F5344CB8AC3E}">
        <p14:creationId xmlns:p14="http://schemas.microsoft.com/office/powerpoint/2010/main" val="2665220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49</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87083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50</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00911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51</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55140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52</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5057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53</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19787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55</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17348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56</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01564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a:t>
            </a:r>
          </a:p>
        </p:txBody>
      </p:sp>
      <p:sp>
        <p:nvSpPr>
          <p:cNvPr id="4" name="Slide Number Placeholder 3"/>
          <p:cNvSpPr>
            <a:spLocks noGrp="1"/>
          </p:cNvSpPr>
          <p:nvPr>
            <p:ph type="sldNum" sz="quarter" idx="10"/>
          </p:nvPr>
        </p:nvSpPr>
        <p:spPr/>
        <p:txBody>
          <a:bodyPr/>
          <a:lstStyle/>
          <a:p>
            <a:fld id="{63A80843-FE01-4047-A566-E60BCC6E4B37}" type="slidenum">
              <a:rPr lang="pl-PL" smtClean="0"/>
              <a:t>57</a:t>
            </a:fld>
            <a:endParaRPr lang="pl-PL"/>
          </a:p>
        </p:txBody>
      </p:sp>
    </p:spTree>
    <p:extLst>
      <p:ext uri="{BB962C8B-B14F-4D97-AF65-F5344CB8AC3E}">
        <p14:creationId xmlns:p14="http://schemas.microsoft.com/office/powerpoint/2010/main" val="41180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9</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62497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a:t>
            </a:r>
          </a:p>
        </p:txBody>
      </p:sp>
      <p:sp>
        <p:nvSpPr>
          <p:cNvPr id="4" name="Slide Number Placeholder 3"/>
          <p:cNvSpPr>
            <a:spLocks noGrp="1"/>
          </p:cNvSpPr>
          <p:nvPr>
            <p:ph type="sldNum" sz="quarter" idx="10"/>
          </p:nvPr>
        </p:nvSpPr>
        <p:spPr/>
        <p:txBody>
          <a:bodyPr/>
          <a:lstStyle/>
          <a:p>
            <a:fld id="{63A80843-FE01-4047-A566-E60BCC6E4B37}" type="slidenum">
              <a:rPr lang="pl-PL" smtClean="0"/>
              <a:t>58</a:t>
            </a:fld>
            <a:endParaRPr lang="pl-PL"/>
          </a:p>
        </p:txBody>
      </p:sp>
    </p:spTree>
    <p:extLst>
      <p:ext uri="{BB962C8B-B14F-4D97-AF65-F5344CB8AC3E}">
        <p14:creationId xmlns:p14="http://schemas.microsoft.com/office/powerpoint/2010/main" val="645078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a:t>
            </a:r>
          </a:p>
        </p:txBody>
      </p:sp>
      <p:sp>
        <p:nvSpPr>
          <p:cNvPr id="4" name="Slide Number Placeholder 3"/>
          <p:cNvSpPr>
            <a:spLocks noGrp="1"/>
          </p:cNvSpPr>
          <p:nvPr>
            <p:ph type="sldNum" sz="quarter" idx="10"/>
          </p:nvPr>
        </p:nvSpPr>
        <p:spPr/>
        <p:txBody>
          <a:bodyPr/>
          <a:lstStyle/>
          <a:p>
            <a:fld id="{63A80843-FE01-4047-A566-E60BCC6E4B37}" type="slidenum">
              <a:rPr lang="pl-PL" smtClean="0"/>
              <a:t>59</a:t>
            </a:fld>
            <a:endParaRPr lang="pl-PL"/>
          </a:p>
        </p:txBody>
      </p:sp>
    </p:spTree>
    <p:extLst>
      <p:ext uri="{BB962C8B-B14F-4D97-AF65-F5344CB8AC3E}">
        <p14:creationId xmlns:p14="http://schemas.microsoft.com/office/powerpoint/2010/main" val="130536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60</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1092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61</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97867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62</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61209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a:t>
            </a:r>
          </a:p>
        </p:txBody>
      </p:sp>
      <p:sp>
        <p:nvSpPr>
          <p:cNvPr id="4" name="Slide Number Placeholder 3"/>
          <p:cNvSpPr>
            <a:spLocks noGrp="1"/>
          </p:cNvSpPr>
          <p:nvPr>
            <p:ph type="sldNum" sz="quarter" idx="10"/>
          </p:nvPr>
        </p:nvSpPr>
        <p:spPr/>
        <p:txBody>
          <a:bodyPr/>
          <a:lstStyle/>
          <a:p>
            <a:fld id="{63A80843-FE01-4047-A566-E60BCC6E4B37}" type="slidenum">
              <a:rPr lang="pl-PL" smtClean="0"/>
              <a:t>64</a:t>
            </a:fld>
            <a:endParaRPr lang="pl-PL"/>
          </a:p>
        </p:txBody>
      </p:sp>
    </p:spTree>
    <p:extLst>
      <p:ext uri="{BB962C8B-B14F-4D97-AF65-F5344CB8AC3E}">
        <p14:creationId xmlns:p14="http://schemas.microsoft.com/office/powerpoint/2010/main" val="242626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a:t>
            </a:r>
          </a:p>
        </p:txBody>
      </p:sp>
      <p:sp>
        <p:nvSpPr>
          <p:cNvPr id="4" name="Slide Number Placeholder 3"/>
          <p:cNvSpPr>
            <a:spLocks noGrp="1"/>
          </p:cNvSpPr>
          <p:nvPr>
            <p:ph type="sldNum" sz="quarter" idx="10"/>
          </p:nvPr>
        </p:nvSpPr>
        <p:spPr/>
        <p:txBody>
          <a:bodyPr/>
          <a:lstStyle/>
          <a:p>
            <a:fld id="{63A80843-FE01-4047-A566-E60BCC6E4B37}" type="slidenum">
              <a:rPr lang="pl-PL" smtClean="0"/>
              <a:t>65</a:t>
            </a:fld>
            <a:endParaRPr lang="pl-PL"/>
          </a:p>
        </p:txBody>
      </p:sp>
    </p:spTree>
    <p:extLst>
      <p:ext uri="{BB962C8B-B14F-4D97-AF65-F5344CB8AC3E}">
        <p14:creationId xmlns:p14="http://schemas.microsoft.com/office/powerpoint/2010/main" val="429535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c</a:t>
            </a:r>
          </a:p>
        </p:txBody>
      </p:sp>
      <p:sp>
        <p:nvSpPr>
          <p:cNvPr id="4" name="Slide Number Placeholder 3"/>
          <p:cNvSpPr>
            <a:spLocks noGrp="1"/>
          </p:cNvSpPr>
          <p:nvPr>
            <p:ph type="sldNum" sz="quarter" idx="10"/>
          </p:nvPr>
        </p:nvSpPr>
        <p:spPr/>
        <p:txBody>
          <a:bodyPr/>
          <a:lstStyle/>
          <a:p>
            <a:fld id="{63A80843-FE01-4047-A566-E60BCC6E4B37}" type="slidenum">
              <a:rPr lang="pl-PL" smtClean="0"/>
              <a:t>66</a:t>
            </a:fld>
            <a:endParaRPr lang="pl-PL"/>
          </a:p>
        </p:txBody>
      </p:sp>
    </p:spTree>
    <p:extLst>
      <p:ext uri="{BB962C8B-B14F-4D97-AF65-F5344CB8AC3E}">
        <p14:creationId xmlns:p14="http://schemas.microsoft.com/office/powerpoint/2010/main" val="2417963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67</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73564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68</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72988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10</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18693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72</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57043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pl-PL" sz="1200" kern="1200" dirty="0">
                <a:solidFill>
                  <a:schemeClr val="tx1"/>
                </a:solidFill>
                <a:effectLst/>
                <a:latin typeface="+mn-lt"/>
                <a:ea typeface="+mn-ea"/>
                <a:cs typeface="+mn-cs"/>
              </a:rPr>
              <a:t>Błędy znalezione przy testowaniu metodą ad-hoc są często sygnałem o istnieniu całych klas nieopracowanych przypadków testowych. To z kolei sugeruje dokonanie analizy przyczyn powstania błędu w testowanej części aplikacji.</a:t>
            </a:r>
            <a:endParaRPr lang="en-US" sz="1200" kern="1200" dirty="0">
              <a:solidFill>
                <a:schemeClr val="tx1"/>
              </a:solidFill>
              <a:effectLst/>
              <a:latin typeface="+mn-lt"/>
              <a:ea typeface="+mn-ea"/>
              <a:cs typeface="+mn-cs"/>
            </a:endParaRPr>
          </a:p>
          <a:p>
            <a:pPr fontAlgn="base"/>
            <a:r>
              <a:rPr lang="pl-PL" sz="1200" kern="1200" dirty="0">
                <a:solidFill>
                  <a:schemeClr val="tx1"/>
                </a:solidFill>
                <a:effectLst/>
                <a:latin typeface="+mn-lt"/>
                <a:ea typeface="+mn-ea"/>
                <a:cs typeface="+mn-cs"/>
              </a:rPr>
              <a:t>Drugim zastosowaniem techniki ad-hoc jest określanie priorytetów dla poszczególnych przypadków testowych. Funkcjonalności, które działają poprawnie podczas testów ad-hoc, mogą otrzymać niższy priorytet lub zostać odłożone podczas fazy formalnych testów.</a:t>
            </a:r>
            <a:endParaRPr lang="en-US" sz="1200" kern="1200" dirty="0">
              <a:solidFill>
                <a:schemeClr val="tx1"/>
              </a:solidFill>
              <a:effectLst/>
              <a:latin typeface="+mn-lt"/>
              <a:ea typeface="+mn-ea"/>
              <a:cs typeface="+mn-cs"/>
            </a:endParaRPr>
          </a:p>
          <a:p>
            <a:pPr fontAlgn="base"/>
            <a:r>
              <a:rPr lang="pl-PL" sz="1200" kern="1200" dirty="0">
                <a:solidFill>
                  <a:schemeClr val="tx1"/>
                </a:solidFill>
                <a:effectLst/>
                <a:latin typeface="+mn-lt"/>
                <a:ea typeface="+mn-ea"/>
                <a:cs typeface="+mn-cs"/>
              </a:rPr>
              <a:t>Jednym z problemów związanych z testami eksploracyjnymi są metryki, a właściwie ich brak. Zazwyczaj projekt jest zainteresowany informacją na temat postępu testów (procentowym pokryciem testami funkcjonalności, ilością wykonanych przypadków testowych, których przecież nie ma, itp.) wyrażoną choćby w postaci cyfr. Rozwiązaniem mogą być np. organizowane okresowo sesje na których zespół testowy wraz z osobami zainteresowanymi takimi informacjami, przedstawia i dyskutuje bieżącą sytuację. Taka forma pomiaru sprawdza się w projektach prowadzonych wg metodologii Agile.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25A296-69EE-4F41-8F6B-DDD777D1C399}" type="slidenum">
              <a:rPr lang="pl-PL" smtClean="0"/>
              <a:t>75</a:t>
            </a:fld>
            <a:endParaRPr lang="pl-PL"/>
          </a:p>
        </p:txBody>
      </p:sp>
    </p:spTree>
    <p:extLst>
      <p:ext uri="{BB962C8B-B14F-4D97-AF65-F5344CB8AC3E}">
        <p14:creationId xmlns:p14="http://schemas.microsoft.com/office/powerpoint/2010/main" val="29985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76</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7921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77</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29310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13</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1699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14</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9532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17</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5142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18</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0407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1B42DEA1-E862-424E-87CC-71B7CA3D77FE}" type="slidenum">
              <a:rPr lang="en-US" sz="1400" strike="noStrike" spc="-1" smtClean="0">
                <a:solidFill>
                  <a:srgbClr val="000000"/>
                </a:solidFill>
                <a:uFill>
                  <a:solidFill>
                    <a:srgbClr val="FFFFFF"/>
                  </a:solidFill>
                </a:uFill>
                <a:latin typeface="Times New Roman"/>
              </a:rPr>
              <a:t>19</a:t>
            </a:fld>
            <a:endParaRPr lang="en-US" sz="1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749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838080" y="182556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29" name="PlaceHolder 3"/>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31"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32"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33"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34" name="PlaceHolder 5"/>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36"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37" name="PlaceHolder 3"/>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pic>
        <p:nvPicPr>
          <p:cNvPr id="38" name="Picture 37"/>
          <p:cNvPicPr/>
          <p:nvPr/>
        </p:nvPicPr>
        <p:blipFill>
          <a:blip r:embed="rId2"/>
          <a:stretch/>
        </p:blipFill>
        <p:spPr>
          <a:xfrm>
            <a:off x="3368520" y="1825560"/>
            <a:ext cx="5453640" cy="4350960"/>
          </a:xfrm>
          <a:prstGeom prst="rect">
            <a:avLst/>
          </a:prstGeom>
          <a:ln>
            <a:noFill/>
          </a:ln>
        </p:spPr>
      </p:pic>
      <p:pic>
        <p:nvPicPr>
          <p:cNvPr id="39" name="Picture 38"/>
          <p:cNvPicPr/>
          <p:nvPr/>
        </p:nvPicPr>
        <p:blipFill>
          <a:blip r:embed="rId2"/>
          <a:stretch/>
        </p:blipFill>
        <p:spPr>
          <a:xfrm>
            <a:off x="3368520" y="1825560"/>
            <a:ext cx="5453640" cy="4350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4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48"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51" name="PlaceHolder 3"/>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55"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56" name="PlaceHolder 3"/>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57" name="PlaceHolder 4"/>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7"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59"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60"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61"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63"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64"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65" name="PlaceHolder 4"/>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67" name="PlaceHolder 2"/>
          <p:cNvSpPr>
            <a:spLocks noGrp="1"/>
          </p:cNvSpPr>
          <p:nvPr>
            <p:ph type="body"/>
          </p:nvPr>
        </p:nvSpPr>
        <p:spPr>
          <a:xfrm>
            <a:off x="838080" y="182556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68" name="PlaceHolder 3"/>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71"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72"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73" name="PlaceHolder 5"/>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75"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76" name="PlaceHolder 3"/>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pic>
        <p:nvPicPr>
          <p:cNvPr id="77" name="Picture 76"/>
          <p:cNvPicPr/>
          <p:nvPr/>
        </p:nvPicPr>
        <p:blipFill>
          <a:blip r:embed="rId2"/>
          <a:stretch/>
        </p:blipFill>
        <p:spPr>
          <a:xfrm>
            <a:off x="3368520" y="1825560"/>
            <a:ext cx="5453640" cy="4350960"/>
          </a:xfrm>
          <a:prstGeom prst="rect">
            <a:avLst/>
          </a:prstGeom>
          <a:ln>
            <a:noFill/>
          </a:ln>
        </p:spPr>
      </p:pic>
      <p:pic>
        <p:nvPicPr>
          <p:cNvPr id="78" name="Picture 77"/>
          <p:cNvPicPr/>
          <p:nvPr/>
        </p:nvPicPr>
        <p:blipFill>
          <a:blip r:embed="rId2"/>
          <a:stretch/>
        </p:blipFill>
        <p:spPr>
          <a:xfrm>
            <a:off x="3368520" y="1825560"/>
            <a:ext cx="5453640" cy="4350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ytuł i zawartość">
    <p:bg>
      <p:bgRef idx="1001">
        <a:schemeClr val="bg1"/>
      </p:bgRef>
    </p:bg>
    <p:spTree>
      <p:nvGrpSpPr>
        <p:cNvPr id="1" name=""/>
        <p:cNvGrpSpPr/>
        <p:nvPr/>
      </p:nvGrpSpPr>
      <p:grpSpPr>
        <a:xfrm>
          <a:off x="0" y="0"/>
          <a:ext cx="0" cy="0"/>
          <a:chOff x="0" y="0"/>
          <a:chExt cx="0" cy="0"/>
        </a:xfrm>
      </p:grpSpPr>
      <p:sp>
        <p:nvSpPr>
          <p:cNvPr id="32" name="Prostokąt 31"/>
          <p:cNvSpPr/>
          <p:nvPr userDrawn="1"/>
        </p:nvSpPr>
        <p:spPr>
          <a:xfrm>
            <a:off x="0" y="6644965"/>
            <a:ext cx="12192000" cy="2130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800"/>
          </a:p>
        </p:txBody>
      </p:sp>
      <p:sp>
        <p:nvSpPr>
          <p:cNvPr id="15" name="Symbol zastępczy numeru slajdu 3"/>
          <p:cNvSpPr txBox="1">
            <a:spLocks/>
          </p:cNvSpPr>
          <p:nvPr userDrawn="1"/>
        </p:nvSpPr>
        <p:spPr>
          <a:xfrm>
            <a:off x="11581631" y="6596523"/>
            <a:ext cx="582080" cy="301340"/>
          </a:xfrm>
          <a:prstGeom prst="rect">
            <a:avLst/>
          </a:prstGeom>
        </p:spPr>
        <p:txBody>
          <a:bodyPr vert="horz" lIns="91440" tIns="45720" rIns="91440" bIns="45720" rtlCol="0" anchor="ctr"/>
          <a:lstStyle>
            <a:defPPr>
              <a:defRPr lang="pl-PL"/>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defRPr/>
            </a:pPr>
            <a:fld id="{AD24E56A-0A1A-4D62-B1C0-301D93E3C981}" type="slidenum">
              <a:rPr lang="pl-PL" sz="700" smtClean="0">
                <a:solidFill>
                  <a:schemeClr val="tx1">
                    <a:lumMod val="50000"/>
                    <a:lumOff val="50000"/>
                  </a:schemeClr>
                </a:solidFill>
              </a:rPr>
              <a:pPr algn="ctr">
                <a:defRPr/>
              </a:pPr>
              <a:t>‹#›</a:t>
            </a:fld>
            <a:endParaRPr lang="pl-PL" sz="800" dirty="0">
              <a:solidFill>
                <a:schemeClr val="tx1">
                  <a:lumMod val="50000"/>
                  <a:lumOff val="50000"/>
                </a:schemeClr>
              </a:solidFill>
            </a:endParaRPr>
          </a:p>
        </p:txBody>
      </p:sp>
      <p:sp>
        <p:nvSpPr>
          <p:cNvPr id="16" name="Tytuł 1"/>
          <p:cNvSpPr>
            <a:spLocks noGrp="1"/>
          </p:cNvSpPr>
          <p:nvPr>
            <p:ph type="title"/>
          </p:nvPr>
        </p:nvSpPr>
        <p:spPr>
          <a:xfrm>
            <a:off x="785088" y="129372"/>
            <a:ext cx="9932917" cy="631857"/>
          </a:xfrm>
        </p:spPr>
        <p:txBody>
          <a:bodyPr anchor="t"/>
          <a:lstStyle>
            <a:lvl1pPr algn="l">
              <a:defRPr sz="2500" b="1" cap="all">
                <a:solidFill>
                  <a:schemeClr val="tx1">
                    <a:lumMod val="75000"/>
                    <a:lumOff val="25000"/>
                  </a:schemeClr>
                </a:solidFill>
              </a:defRPr>
            </a:lvl1pPr>
          </a:lstStyle>
          <a:p>
            <a:r>
              <a:rPr lang="pl-PL" dirty="0"/>
              <a:t>Kliknij, aby edytować styl</a:t>
            </a:r>
          </a:p>
        </p:txBody>
      </p:sp>
      <p:sp>
        <p:nvSpPr>
          <p:cNvPr id="17" name="Symbol zastępczy tekstu 20"/>
          <p:cNvSpPr>
            <a:spLocks noGrp="1"/>
          </p:cNvSpPr>
          <p:nvPr>
            <p:ph type="body" sz="quarter" idx="10" hasCustomPrompt="1"/>
          </p:nvPr>
        </p:nvSpPr>
        <p:spPr>
          <a:xfrm>
            <a:off x="1348969" y="502074"/>
            <a:ext cx="9560125" cy="582269"/>
          </a:xfrm>
        </p:spPr>
        <p:txBody>
          <a:bodyPr/>
          <a:lstStyle>
            <a:lvl1pPr marL="0" indent="0" algn="l" rtl="0" eaLnBrk="0" fontAlgn="base" hangingPunct="0">
              <a:spcBef>
                <a:spcPct val="0"/>
              </a:spcBef>
              <a:spcAft>
                <a:spcPct val="0"/>
              </a:spcAft>
              <a:buNone/>
              <a:defRPr lang="pl-PL" sz="1800" b="0" kern="1200" cap="all" dirty="0" smtClean="0">
                <a:solidFill>
                  <a:schemeClr val="tx1">
                    <a:lumMod val="75000"/>
                    <a:lumOff val="25000"/>
                  </a:schemeClr>
                </a:solidFill>
                <a:latin typeface="+mj-lt"/>
                <a:ea typeface="+mj-ea"/>
                <a:cs typeface="+mj-cs"/>
              </a:defRPr>
            </a:lvl1pPr>
            <a:lvl2pPr marL="457188" indent="0">
              <a:buNone/>
              <a:defRPr/>
            </a:lvl2pPr>
          </a:lstStyle>
          <a:p>
            <a:pPr lvl="0"/>
            <a:r>
              <a:rPr lang="pl-PL" dirty="0"/>
              <a:t>KLIKNIJ, ABY EDYTOWAĆ STYLE WZORCA TEKSTU</a:t>
            </a:r>
          </a:p>
        </p:txBody>
      </p:sp>
      <p:cxnSp>
        <p:nvCxnSpPr>
          <p:cNvPr id="8" name="Łącznik prosty 7"/>
          <p:cNvCxnSpPr/>
          <p:nvPr userDrawn="1"/>
        </p:nvCxnSpPr>
        <p:spPr>
          <a:xfrm>
            <a:off x="492444" y="606435"/>
            <a:ext cx="672075" cy="0"/>
          </a:xfrm>
          <a:prstGeom prst="line">
            <a:avLst/>
          </a:prstGeom>
          <a:ln w="28575">
            <a:solidFill>
              <a:srgbClr val="33BC8E"/>
            </a:solidFill>
          </a:ln>
        </p:spPr>
        <p:style>
          <a:lnRef idx="1">
            <a:schemeClr val="accent1"/>
          </a:lnRef>
          <a:fillRef idx="0">
            <a:schemeClr val="accent1"/>
          </a:fillRef>
          <a:effectRef idx="0">
            <a:schemeClr val="accent1"/>
          </a:effectRef>
          <a:fontRef idx="minor">
            <a:schemeClr val="tx1"/>
          </a:fontRef>
        </p:style>
      </p:cxnSp>
      <p:cxnSp>
        <p:nvCxnSpPr>
          <p:cNvPr id="25" name="Łącznik prosty 24"/>
          <p:cNvCxnSpPr/>
          <p:nvPr userDrawn="1"/>
        </p:nvCxnSpPr>
        <p:spPr>
          <a:xfrm>
            <a:off x="492444" y="6749115"/>
            <a:ext cx="384043" cy="0"/>
          </a:xfrm>
          <a:prstGeom prst="line">
            <a:avLst/>
          </a:prstGeom>
          <a:ln w="12700">
            <a:solidFill>
              <a:srgbClr val="33BC8E"/>
            </a:solidFill>
          </a:ln>
        </p:spPr>
        <p:style>
          <a:lnRef idx="1">
            <a:schemeClr val="accent1"/>
          </a:lnRef>
          <a:fillRef idx="0">
            <a:schemeClr val="accent1"/>
          </a:fillRef>
          <a:effectRef idx="0">
            <a:schemeClr val="accent1"/>
          </a:effectRef>
          <a:fontRef idx="minor">
            <a:schemeClr val="tx1"/>
          </a:fontRef>
        </p:style>
      </p:cxnSp>
      <p:sp>
        <p:nvSpPr>
          <p:cNvPr id="26" name="Rectangle 13"/>
          <p:cNvSpPr>
            <a:spLocks noChangeArrowheads="1"/>
          </p:cNvSpPr>
          <p:nvPr userDrawn="1"/>
        </p:nvSpPr>
        <p:spPr bwMode="auto">
          <a:xfrm>
            <a:off x="1009394" y="6696931"/>
            <a:ext cx="831967" cy="110800"/>
          </a:xfrm>
          <a:prstGeom prst="rect">
            <a:avLst/>
          </a:prstGeom>
          <a:noFill/>
          <a:ln w="9525">
            <a:noFill/>
            <a:miter lim="800000"/>
            <a:headEnd/>
            <a:tailEnd/>
          </a:ln>
        </p:spPr>
        <p:txBody>
          <a:bodyPr wrap="square" lIns="0" tIns="0" rIns="0" bIns="0" anchor="ctr">
            <a:spAutoFit/>
          </a:bodyPr>
          <a:lstStyle/>
          <a:p>
            <a:pPr algn="l" eaLnBrk="0" hangingPunct="0">
              <a:lnSpc>
                <a:spcPct val="90000"/>
              </a:lnSpc>
              <a:spcBef>
                <a:spcPct val="40000"/>
              </a:spcBef>
              <a:defRPr/>
            </a:pPr>
            <a:r>
              <a:rPr lang="pl-PL" sz="800" dirty="0">
                <a:solidFill>
                  <a:schemeClr val="tx1">
                    <a:lumMod val="50000"/>
                    <a:lumOff val="50000"/>
                  </a:schemeClr>
                </a:solidFill>
                <a:ea typeface="Verdana" pitchFamily="34" charset="0"/>
                <a:cs typeface="Verdana" pitchFamily="34" charset="0"/>
              </a:rPr>
              <a:t>www.sii.pl</a:t>
            </a:r>
            <a:endParaRPr lang="pl-PL" sz="800" b="1" dirty="0">
              <a:solidFill>
                <a:schemeClr val="tx1">
                  <a:lumMod val="50000"/>
                  <a:lumOff val="50000"/>
                </a:schemeClr>
              </a:solidFill>
              <a:ea typeface="Verdana" pitchFamily="34" charset="0"/>
              <a:cs typeface="Verdana" pitchFamily="34" charset="0"/>
            </a:endParaRPr>
          </a:p>
        </p:txBody>
      </p:sp>
      <p:pic>
        <p:nvPicPr>
          <p:cNvPr id="11" name="Obraz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18006" y="173537"/>
            <a:ext cx="1169009" cy="575153"/>
          </a:xfrm>
          <a:prstGeom prst="rect">
            <a:avLst/>
          </a:prstGeom>
        </p:spPr>
      </p:pic>
    </p:spTree>
    <p:extLst>
      <p:ext uri="{BB962C8B-B14F-4D97-AF65-F5344CB8AC3E}">
        <p14:creationId xmlns:p14="http://schemas.microsoft.com/office/powerpoint/2010/main" val="346183155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85"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87"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89"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90" name="PlaceHolder 3"/>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94"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95" name="PlaceHolder 3"/>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96" name="PlaceHolder 4"/>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98"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99"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00"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02"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03"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04" name="PlaceHolder 4"/>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06" name="PlaceHolder 2"/>
          <p:cNvSpPr>
            <a:spLocks noGrp="1"/>
          </p:cNvSpPr>
          <p:nvPr>
            <p:ph type="body"/>
          </p:nvPr>
        </p:nvSpPr>
        <p:spPr>
          <a:xfrm>
            <a:off x="838080" y="182556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07" name="PlaceHolder 3"/>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09"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10"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11"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12" name="PlaceHolder 5"/>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14" name="PlaceHolder 2"/>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15" name="PlaceHolder 3"/>
          <p:cNvSpPr>
            <a:spLocks noGrp="1"/>
          </p:cNvSpPr>
          <p:nvPr>
            <p:ph type="body"/>
          </p:nvPr>
        </p:nvSpPr>
        <p:spPr>
          <a:xfrm>
            <a:off x="838080" y="1825560"/>
            <a:ext cx="1051524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pic>
        <p:nvPicPr>
          <p:cNvPr id="116" name="Picture 115"/>
          <p:cNvPicPr/>
          <p:nvPr/>
        </p:nvPicPr>
        <p:blipFill>
          <a:blip r:embed="rId2"/>
          <a:stretch/>
        </p:blipFill>
        <p:spPr>
          <a:xfrm>
            <a:off x="3368520" y="1825560"/>
            <a:ext cx="5453640" cy="4350960"/>
          </a:xfrm>
          <a:prstGeom prst="rect">
            <a:avLst/>
          </a:prstGeom>
          <a:ln>
            <a:noFill/>
          </a:ln>
        </p:spPr>
      </p:pic>
      <p:pic>
        <p:nvPicPr>
          <p:cNvPr id="117" name="Picture 116"/>
          <p:cNvPicPr/>
          <p:nvPr/>
        </p:nvPicPr>
        <p:blipFill>
          <a:blip r:embed="rId2"/>
          <a:stretch/>
        </p:blipFill>
        <p:spPr>
          <a:xfrm>
            <a:off x="3368520" y="1825560"/>
            <a:ext cx="5453640" cy="43509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1"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2" name="PlaceHolder 3"/>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16"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7" name="PlaceHolder 3"/>
          <p:cNvSpPr>
            <a:spLocks noGrp="1"/>
          </p:cNvSpPr>
          <p:nvPr>
            <p:ph type="body"/>
          </p:nvPr>
        </p:nvSpPr>
        <p:spPr>
          <a:xfrm>
            <a:off x="83808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18" name="PlaceHolder 4"/>
          <p:cNvSpPr>
            <a:spLocks noGrp="1"/>
          </p:cNvSpPr>
          <p:nvPr>
            <p:ph type="body"/>
          </p:nvPr>
        </p:nvSpPr>
        <p:spPr>
          <a:xfrm>
            <a:off x="622620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20" name="PlaceHolder 2"/>
          <p:cNvSpPr>
            <a:spLocks noGrp="1"/>
          </p:cNvSpPr>
          <p:nvPr>
            <p:ph type="body"/>
          </p:nvPr>
        </p:nvSpPr>
        <p:spPr>
          <a:xfrm>
            <a:off x="838080" y="1825560"/>
            <a:ext cx="5131080" cy="435096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21"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22" name="PlaceHolder 4"/>
          <p:cNvSpPr>
            <a:spLocks noGrp="1"/>
          </p:cNvSpPr>
          <p:nvPr>
            <p:ph type="body"/>
          </p:nvPr>
        </p:nvSpPr>
        <p:spPr>
          <a:xfrm>
            <a:off x="6226200" y="409824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p:spPr>
        <p:txBody>
          <a:bodyPr lIns="0" tIns="0" rIns="0" bIns="0" anchor="ctr"/>
          <a:lstStyle/>
          <a:p>
            <a:endParaRPr lang="pl-PL" sz="1800" strike="noStrike" spc="-1">
              <a:solidFill>
                <a:srgbClr val="000000"/>
              </a:solidFill>
              <a:uFill>
                <a:solidFill>
                  <a:srgbClr val="FFFFFF"/>
                </a:solidFill>
              </a:uFill>
              <a:latin typeface="Calibri"/>
            </a:endParaRPr>
          </a:p>
        </p:txBody>
      </p:sp>
      <p:sp>
        <p:nvSpPr>
          <p:cNvPr id="24" name="PlaceHolder 2"/>
          <p:cNvSpPr>
            <a:spLocks noGrp="1"/>
          </p:cNvSpPr>
          <p:nvPr>
            <p:ph type="body"/>
          </p:nvPr>
        </p:nvSpPr>
        <p:spPr>
          <a:xfrm>
            <a:off x="83808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25" name="PlaceHolder 3"/>
          <p:cNvSpPr>
            <a:spLocks noGrp="1"/>
          </p:cNvSpPr>
          <p:nvPr>
            <p:ph type="body"/>
          </p:nvPr>
        </p:nvSpPr>
        <p:spPr>
          <a:xfrm>
            <a:off x="6226200" y="1825560"/>
            <a:ext cx="513108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
        <p:nvSpPr>
          <p:cNvPr id="26" name="PlaceHolder 4"/>
          <p:cNvSpPr>
            <a:spLocks noGrp="1"/>
          </p:cNvSpPr>
          <p:nvPr>
            <p:ph type="body"/>
          </p:nvPr>
        </p:nvSpPr>
        <p:spPr>
          <a:xfrm>
            <a:off x="838080" y="4098240"/>
            <a:ext cx="10515240" cy="2075040"/>
          </a:xfrm>
          <a:prstGeom prst="rect">
            <a:avLst/>
          </a:prstGeom>
        </p:spPr>
        <p:txBody>
          <a:bodyPr lIns="0" tIns="0" rIns="0" bIns="0"/>
          <a:lstStyle/>
          <a:p>
            <a:endParaRPr lang="pl-PL" sz="280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8A026-D669-42B1-9924-92679EF8A8BB}" type="datetimeFigureOut">
              <a:rPr lang="pl-PL" smtClean="0"/>
              <a:t>2018-07-31</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A3DC2-81B7-4FAA-821B-1972D0B43167}" type="slidenum">
              <a:rPr lang="pl-PL" smtClean="0"/>
              <a:t>‹#›</a:t>
            </a:fld>
            <a:endParaRPr lang="pl-P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pl-PL" sz="4400" strike="noStrike" spc="-1">
                <a:solidFill>
                  <a:srgbClr val="000000"/>
                </a:solidFill>
                <a:uFill>
                  <a:solidFill>
                    <a:srgbClr val="FFFFFF"/>
                  </a:solidFill>
                </a:uFill>
                <a:latin typeface="Calibri Light"/>
              </a:rPr>
              <a:t>Kliknij, aby edytować styl</a:t>
            </a:r>
            <a:endParaRPr lang="pl-PL" sz="1800" strike="noStrike" spc="-1">
              <a:solidFill>
                <a:srgbClr val="000000"/>
              </a:solidFill>
              <a:uFill>
                <a:solidFill>
                  <a:srgbClr val="FFFFFF"/>
                </a:solidFill>
              </a:uFill>
              <a:latin typeface="Calibri"/>
            </a:endParaRPr>
          </a:p>
        </p:txBody>
      </p:sp>
      <p:sp>
        <p:nvSpPr>
          <p:cNvPr id="41" name="PlaceHolder 2"/>
          <p:cNvSpPr>
            <a:spLocks noGrp="1"/>
          </p:cNvSpPr>
          <p:nvPr>
            <p:ph type="body"/>
          </p:nvPr>
        </p:nvSpPr>
        <p:spPr>
          <a:xfrm>
            <a:off x="838080" y="1825560"/>
            <a:ext cx="10515240" cy="4350960"/>
          </a:xfrm>
          <a:prstGeom prst="rect">
            <a:avLst/>
          </a:prstGeom>
        </p:spPr>
        <p:txBody>
          <a:bodyPr/>
          <a:lstStyle/>
          <a:p>
            <a:pPr marL="432000" indent="-324000">
              <a:buClr>
                <a:srgbClr val="000000"/>
              </a:buClr>
              <a:buSzPct val="45000"/>
              <a:buFont typeface="Wingdings" charset="2"/>
              <a:buChar char=""/>
            </a:pPr>
            <a:r>
              <a:rPr lang="pl-PL" sz="280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pl-PL" sz="280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pl-PL" sz="280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pl-PL" sz="280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pl-PL" sz="280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pl-PL" sz="2800" strike="noStrike" spc="-1">
                <a:solidFill>
                  <a:srgbClr val="000000"/>
                </a:solidFill>
                <a:uFill>
                  <a:solidFill>
                    <a:srgbClr val="FFFFFF"/>
                  </a:solidFill>
                </a:uFill>
                <a:latin typeface="Calibri"/>
              </a:rPr>
              <a:t>Sixth Outline Level</a:t>
            </a:r>
          </a:p>
          <a:p>
            <a:pPr marL="228600" indent="-228240">
              <a:lnSpc>
                <a:spcPct val="100000"/>
              </a:lnSpc>
              <a:buClr>
                <a:srgbClr val="000000"/>
              </a:buClr>
              <a:buFont typeface="Arial"/>
              <a:buChar char="•"/>
            </a:pPr>
            <a:r>
              <a:rPr lang="pl-PL" sz="2800" strike="noStrike" spc="-1">
                <a:solidFill>
                  <a:srgbClr val="000000"/>
                </a:solidFill>
                <a:uFill>
                  <a:solidFill>
                    <a:srgbClr val="FFFFFF"/>
                  </a:solidFill>
                </a:uFill>
                <a:latin typeface="Calibri"/>
              </a:rPr>
              <a:t>Seventh Outline LevelKliknij, aby edytować style wzorca tekstu</a:t>
            </a:r>
          </a:p>
          <a:p>
            <a:pPr marL="685800" lvl="1" indent="-228240">
              <a:lnSpc>
                <a:spcPct val="100000"/>
              </a:lnSpc>
              <a:buClr>
                <a:srgbClr val="000000"/>
              </a:buClr>
              <a:buFont typeface="Arial"/>
              <a:buChar char="•"/>
            </a:pPr>
            <a:r>
              <a:rPr lang="pl-PL" sz="2400" strike="noStrike" spc="-1">
                <a:solidFill>
                  <a:srgbClr val="000000"/>
                </a:solidFill>
                <a:uFill>
                  <a:solidFill>
                    <a:srgbClr val="FFFFFF"/>
                  </a:solidFill>
                </a:uFill>
                <a:latin typeface="Calibri"/>
              </a:rPr>
              <a:t>Drugi poziom</a:t>
            </a:r>
            <a:endParaRPr lang="pl-PL" sz="2800" strike="noStrike" spc="-1">
              <a:solidFill>
                <a:srgbClr val="000000"/>
              </a:solidFill>
              <a:uFill>
                <a:solidFill>
                  <a:srgbClr val="FFFFFF"/>
                </a:solidFill>
              </a:uFill>
              <a:latin typeface="Calibri"/>
            </a:endParaRPr>
          </a:p>
          <a:p>
            <a:pPr marL="1143000" lvl="2" indent="-228240">
              <a:lnSpc>
                <a:spcPct val="100000"/>
              </a:lnSpc>
              <a:buClr>
                <a:srgbClr val="000000"/>
              </a:buClr>
              <a:buFont typeface="Arial"/>
              <a:buChar char="•"/>
            </a:pPr>
            <a:r>
              <a:rPr lang="pl-PL" sz="2000" strike="noStrike" spc="-1">
                <a:solidFill>
                  <a:srgbClr val="000000"/>
                </a:solidFill>
                <a:uFill>
                  <a:solidFill>
                    <a:srgbClr val="FFFFFF"/>
                  </a:solidFill>
                </a:uFill>
                <a:latin typeface="Calibri"/>
              </a:rPr>
              <a:t>Trzeci poziom</a:t>
            </a:r>
            <a:endParaRPr lang="pl-PL" sz="2800" strike="noStrike" spc="-1">
              <a:solidFill>
                <a:srgbClr val="000000"/>
              </a:solidFill>
              <a:uFill>
                <a:solidFill>
                  <a:srgbClr val="FFFFFF"/>
                </a:solidFill>
              </a:uFill>
              <a:latin typeface="Calibri"/>
            </a:endParaRPr>
          </a:p>
          <a:p>
            <a:pPr marL="1600200" lvl="3" indent="-228240">
              <a:lnSpc>
                <a:spcPct val="100000"/>
              </a:lnSpc>
              <a:buClr>
                <a:srgbClr val="000000"/>
              </a:buClr>
              <a:buFont typeface="Arial"/>
              <a:buChar char="•"/>
            </a:pPr>
            <a:r>
              <a:rPr lang="pl-PL" sz="1800" strike="noStrike" spc="-1">
                <a:solidFill>
                  <a:srgbClr val="000000"/>
                </a:solidFill>
                <a:uFill>
                  <a:solidFill>
                    <a:srgbClr val="FFFFFF"/>
                  </a:solidFill>
                </a:uFill>
                <a:latin typeface="Calibri"/>
              </a:rPr>
              <a:t>Czwarty poziom</a:t>
            </a:r>
            <a:endParaRPr lang="pl-PL" sz="2800" strike="noStrike" spc="-1">
              <a:solidFill>
                <a:srgbClr val="000000"/>
              </a:solidFill>
              <a:uFill>
                <a:solidFill>
                  <a:srgbClr val="FFFFFF"/>
                </a:solidFill>
              </a:uFill>
              <a:latin typeface="Calibri"/>
            </a:endParaRPr>
          </a:p>
          <a:p>
            <a:pPr marL="2057400" lvl="4" indent="-228240">
              <a:lnSpc>
                <a:spcPct val="100000"/>
              </a:lnSpc>
              <a:buClr>
                <a:srgbClr val="000000"/>
              </a:buClr>
              <a:buFont typeface="Arial"/>
              <a:buChar char="•"/>
            </a:pPr>
            <a:r>
              <a:rPr lang="pl-PL" sz="1800" strike="noStrike" spc="-1">
                <a:solidFill>
                  <a:srgbClr val="000000"/>
                </a:solidFill>
                <a:uFill>
                  <a:solidFill>
                    <a:srgbClr val="FFFFFF"/>
                  </a:solidFill>
                </a:uFill>
                <a:latin typeface="Calibri"/>
              </a:rPr>
              <a:t>Piąty poziom</a:t>
            </a:r>
            <a:endParaRPr lang="pl-PL" sz="2800" strike="noStrike" spc="-1">
              <a:solidFill>
                <a:srgbClr val="000000"/>
              </a:solidFill>
              <a:uFill>
                <a:solidFill>
                  <a:srgbClr val="FFFFFF"/>
                </a:solidFill>
              </a:uFill>
              <a:latin typeface="Calibri"/>
            </a:endParaRPr>
          </a:p>
        </p:txBody>
      </p:sp>
      <p:sp>
        <p:nvSpPr>
          <p:cNvPr id="42" name="PlaceHolder 3"/>
          <p:cNvSpPr>
            <a:spLocks noGrp="1"/>
          </p:cNvSpPr>
          <p:nvPr>
            <p:ph type="dt"/>
          </p:nvPr>
        </p:nvSpPr>
        <p:spPr>
          <a:xfrm>
            <a:off x="838080" y="6356520"/>
            <a:ext cx="2742840" cy="364680"/>
          </a:xfrm>
          <a:prstGeom prst="rect">
            <a:avLst/>
          </a:prstGeom>
        </p:spPr>
        <p:txBody>
          <a:bodyPr anchor="ctr"/>
          <a:lstStyle/>
          <a:p>
            <a:pPr>
              <a:lnSpc>
                <a:spcPct val="100000"/>
              </a:lnSpc>
            </a:pPr>
            <a:r>
              <a:rPr lang="en-US" sz="1200" strike="noStrike" spc="-1">
                <a:solidFill>
                  <a:srgbClr val="8B8B8B"/>
                </a:solidFill>
                <a:uFill>
                  <a:solidFill>
                    <a:srgbClr val="FFFFFF"/>
                  </a:solidFill>
                </a:uFill>
                <a:latin typeface="Calibri"/>
              </a:rPr>
              <a:t>4/27/17</a:t>
            </a:r>
            <a:endParaRPr lang="en-US" sz="1400" strike="noStrike" spc="-1">
              <a:solidFill>
                <a:srgbClr val="000000"/>
              </a:solidFill>
              <a:uFill>
                <a:solidFill>
                  <a:srgbClr val="FFFFFF"/>
                </a:solidFill>
              </a:uFill>
              <a:latin typeface="Times New Roman"/>
            </a:endParaRPr>
          </a:p>
        </p:txBody>
      </p:sp>
      <p:sp>
        <p:nvSpPr>
          <p:cNvPr id="43" name="PlaceHolder 4"/>
          <p:cNvSpPr>
            <a:spLocks noGrp="1"/>
          </p:cNvSpPr>
          <p:nvPr>
            <p:ph type="ftr"/>
          </p:nvPr>
        </p:nvSpPr>
        <p:spPr>
          <a:xfrm>
            <a:off x="4038480" y="6356520"/>
            <a:ext cx="4114440" cy="364680"/>
          </a:xfrm>
          <a:prstGeom prst="rect">
            <a:avLst/>
          </a:prstGeom>
        </p:spPr>
        <p:txBody>
          <a:bodyPr anchor="ctr"/>
          <a:lstStyle/>
          <a:p>
            <a:endParaRPr lang="en-US" sz="2400" strike="noStrike" spc="-1">
              <a:solidFill>
                <a:srgbClr val="000000"/>
              </a:solidFill>
              <a:uFill>
                <a:solidFill>
                  <a:srgbClr val="FFFFFF"/>
                </a:solidFill>
              </a:uFill>
              <a:latin typeface="Times New Roman"/>
            </a:endParaRPr>
          </a:p>
        </p:txBody>
      </p:sp>
      <p:sp>
        <p:nvSpPr>
          <p:cNvPr id="44"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50E04F55-26D8-44D7-8FAE-BE45C2A5F632}" type="slidenum">
              <a:rPr lang="en-US" sz="1200" strike="noStrike" spc="-1">
                <a:solidFill>
                  <a:srgbClr val="8B8B8B"/>
                </a:solidFill>
                <a:uFill>
                  <a:solidFill>
                    <a:srgbClr val="FFFFFF"/>
                  </a:solidFill>
                </a:uFill>
                <a:latin typeface="Calibri"/>
              </a:rPr>
              <a:t>‹#›</a:t>
            </a:fld>
            <a:endParaRPr lang="en-US" sz="140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dt"/>
          </p:nvPr>
        </p:nvSpPr>
        <p:spPr>
          <a:xfrm>
            <a:off x="838080" y="6356520"/>
            <a:ext cx="2742840" cy="364680"/>
          </a:xfrm>
          <a:prstGeom prst="rect">
            <a:avLst/>
          </a:prstGeom>
        </p:spPr>
        <p:txBody>
          <a:bodyPr anchor="ctr"/>
          <a:lstStyle/>
          <a:p>
            <a:pPr>
              <a:lnSpc>
                <a:spcPct val="100000"/>
              </a:lnSpc>
            </a:pPr>
            <a:r>
              <a:rPr lang="en-US" sz="1200" strike="noStrike" spc="-1">
                <a:solidFill>
                  <a:srgbClr val="8B8B8B"/>
                </a:solidFill>
                <a:uFill>
                  <a:solidFill>
                    <a:srgbClr val="FFFFFF"/>
                  </a:solidFill>
                </a:uFill>
                <a:latin typeface="Calibri"/>
              </a:rPr>
              <a:t>4/27/17</a:t>
            </a:r>
            <a:endParaRPr lang="en-US" sz="1400" strike="noStrike" spc="-1">
              <a:solidFill>
                <a:srgbClr val="000000"/>
              </a:solidFill>
              <a:uFill>
                <a:solidFill>
                  <a:srgbClr val="FFFFFF"/>
                </a:solidFill>
              </a:uFill>
              <a:latin typeface="Times New Roman"/>
            </a:endParaRPr>
          </a:p>
        </p:txBody>
      </p:sp>
      <p:sp>
        <p:nvSpPr>
          <p:cNvPr id="80" name="PlaceHolder 2"/>
          <p:cNvSpPr>
            <a:spLocks noGrp="1"/>
          </p:cNvSpPr>
          <p:nvPr>
            <p:ph type="ftr"/>
          </p:nvPr>
        </p:nvSpPr>
        <p:spPr>
          <a:xfrm>
            <a:off x="4038480" y="6356520"/>
            <a:ext cx="4114440" cy="364680"/>
          </a:xfrm>
          <a:prstGeom prst="rect">
            <a:avLst/>
          </a:prstGeom>
        </p:spPr>
        <p:txBody>
          <a:bodyPr anchor="ctr"/>
          <a:lstStyle/>
          <a:p>
            <a:endParaRPr lang="en-US" sz="2400" strike="noStrike" spc="-1">
              <a:solidFill>
                <a:srgbClr val="000000"/>
              </a:solidFill>
              <a:uFill>
                <a:solidFill>
                  <a:srgbClr val="FFFFFF"/>
                </a:solidFill>
              </a:uFill>
              <a:latin typeface="Times New Roman"/>
            </a:endParaRPr>
          </a:p>
        </p:txBody>
      </p:sp>
      <p:sp>
        <p:nvSpPr>
          <p:cNvPr id="81" name="PlaceHolder 3"/>
          <p:cNvSpPr>
            <a:spLocks noGrp="1"/>
          </p:cNvSpPr>
          <p:nvPr>
            <p:ph type="sldNum"/>
          </p:nvPr>
        </p:nvSpPr>
        <p:spPr>
          <a:xfrm>
            <a:off x="8610480" y="6356520"/>
            <a:ext cx="2742840" cy="364680"/>
          </a:xfrm>
          <a:prstGeom prst="rect">
            <a:avLst/>
          </a:prstGeom>
        </p:spPr>
        <p:txBody>
          <a:bodyPr anchor="ctr"/>
          <a:lstStyle/>
          <a:p>
            <a:pPr algn="r">
              <a:lnSpc>
                <a:spcPct val="100000"/>
              </a:lnSpc>
            </a:pPr>
            <a:fld id="{422B5567-2CCE-47C8-B569-1FFF06C1E3DC}" type="slidenum">
              <a:rPr lang="en-US" sz="1200" strike="noStrike" spc="-1">
                <a:solidFill>
                  <a:srgbClr val="8B8B8B"/>
                </a:solidFill>
                <a:uFill>
                  <a:solidFill>
                    <a:srgbClr val="FFFFFF"/>
                  </a:solidFill>
                </a:uFill>
                <a:latin typeface="Calibri"/>
              </a:rPr>
              <a:t>‹#›</a:t>
            </a:fld>
            <a:endParaRPr lang="en-US" sz="1400" strike="noStrike" spc="-1">
              <a:solidFill>
                <a:srgbClr val="000000"/>
              </a:solidFill>
              <a:uFill>
                <a:solidFill>
                  <a:srgbClr val="FFFFFF"/>
                </a:solidFill>
              </a:uFill>
              <a:latin typeface="Times New Roman"/>
            </a:endParaRPr>
          </a:p>
        </p:txBody>
      </p:sp>
      <p:sp>
        <p:nvSpPr>
          <p:cNvPr id="82" name="PlaceHolder 4"/>
          <p:cNvSpPr>
            <a:spLocks noGrp="1"/>
          </p:cNvSpPr>
          <p:nvPr>
            <p:ph type="title"/>
          </p:nvPr>
        </p:nvSpPr>
        <p:spPr>
          <a:xfrm>
            <a:off x="609480" y="273600"/>
            <a:ext cx="10972440" cy="1144800"/>
          </a:xfrm>
          <a:prstGeom prst="rect">
            <a:avLst/>
          </a:prstGeom>
        </p:spPr>
        <p:txBody>
          <a:bodyPr lIns="0" tIns="0" rIns="0" bIns="0" anchor="ctr"/>
          <a:lstStyle/>
          <a:p>
            <a:r>
              <a:rPr lang="pl-PL" sz="1800" strike="noStrike" spc="-1">
                <a:solidFill>
                  <a:srgbClr val="000000"/>
                </a:solidFill>
                <a:uFill>
                  <a:solidFill>
                    <a:srgbClr val="FFFFFF"/>
                  </a:solidFill>
                </a:uFill>
                <a:latin typeface="Calibri"/>
              </a:rPr>
              <a:t>Click to edit the title text format</a:t>
            </a:r>
          </a:p>
        </p:txBody>
      </p:sp>
      <p:sp>
        <p:nvSpPr>
          <p:cNvPr id="83"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pl-PL" sz="280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pl-PL" sz="200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pl-PL" sz="180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pl-PL" sz="180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pl-PL" sz="200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pl-PL" sz="200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pl-PL" sz="200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openxmlformats.org/officeDocument/2006/relationships/image" Target="../media/image51.jpe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523880" y="1122480"/>
            <a:ext cx="9143640" cy="2387160"/>
          </a:xfrm>
          <a:prstGeom prst="rect">
            <a:avLst/>
          </a:prstGeom>
          <a:noFill/>
          <a:ln>
            <a:noFill/>
          </a:ln>
        </p:spPr>
        <p:txBody>
          <a:bodyPr anchor="b"/>
          <a:lstStyle/>
          <a:p>
            <a:pPr algn="ctr">
              <a:lnSpc>
                <a:spcPct val="100000"/>
              </a:lnSpc>
            </a:pPr>
            <a:r>
              <a:rPr lang="pl-PL" sz="6000" strike="noStrike" spc="-1">
                <a:solidFill>
                  <a:srgbClr val="000000"/>
                </a:solidFill>
                <a:uFill>
                  <a:solidFill>
                    <a:srgbClr val="FFFFFF"/>
                  </a:solidFill>
                </a:uFill>
                <a:latin typeface="Calibri Light"/>
              </a:rPr>
              <a:t>TESTOWANIE OPROGRAMOWANIA</a:t>
            </a:r>
            <a:endParaRPr lang="pl-PL" sz="1800" strike="noStrike" spc="-1">
              <a:solidFill>
                <a:srgbClr val="000000"/>
              </a:solidFill>
              <a:uFill>
                <a:solidFill>
                  <a:srgbClr val="FFFFFF"/>
                </a:solidFill>
              </a:uFill>
              <a:latin typeface="Calibri"/>
            </a:endParaRPr>
          </a:p>
        </p:txBody>
      </p:sp>
      <p:sp>
        <p:nvSpPr>
          <p:cNvPr id="124" name="TextShape 2"/>
          <p:cNvSpPr txBox="1"/>
          <p:nvPr/>
        </p:nvSpPr>
        <p:spPr>
          <a:xfrm>
            <a:off x="1523880" y="3602160"/>
            <a:ext cx="9143640" cy="1655280"/>
          </a:xfrm>
          <a:prstGeom prst="rect">
            <a:avLst/>
          </a:prstGeom>
          <a:noFill/>
          <a:ln>
            <a:noFill/>
          </a:ln>
        </p:spPr>
        <p:txBody>
          <a:bodyPr/>
          <a:lstStyle/>
          <a:p>
            <a:pPr algn="ctr">
              <a:lnSpc>
                <a:spcPct val="100000"/>
              </a:lnSpc>
            </a:pPr>
            <a:r>
              <a:rPr lang="en-US" sz="2400" strike="noStrike" spc="-1">
                <a:solidFill>
                  <a:srgbClr val="000000"/>
                </a:solidFill>
                <a:uFill>
                  <a:solidFill>
                    <a:srgbClr val="FFFFFF"/>
                  </a:solidFill>
                </a:uFill>
                <a:latin typeface="Calibri"/>
              </a:rPr>
              <a:t>WARSZTATY</a:t>
            </a:r>
            <a:endParaRPr lang="en-US" sz="32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Cele przypadku testowego</a:t>
            </a:r>
            <a:endParaRPr lang="pl-PL" sz="1800" strike="noStrike" spc="-1">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marL="228600" indent="-228240">
              <a:lnSpc>
                <a:spcPct val="150000"/>
              </a:lnSpc>
              <a:buClr>
                <a:srgbClr val="000000"/>
              </a:buClr>
              <a:buFont typeface="Arial"/>
              <a:buChar char="•"/>
            </a:pPr>
            <a:r>
              <a:rPr lang="pl-PL" sz="2800" b="1" strike="noStrike" spc="-1" dirty="0">
                <a:solidFill>
                  <a:srgbClr val="006600"/>
                </a:solidFill>
                <a:uFill>
                  <a:solidFill>
                    <a:srgbClr val="FFFFFF"/>
                  </a:solidFill>
                </a:uFill>
                <a:latin typeface="Calibri"/>
              </a:rPr>
              <a:t>Znalezienie błędów</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Maksymalizacja liczby błędów</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Wstrzymywanie niedojrzałych wersji systemu</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Wsparcie w podjęciu decyzji </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Minimalizacja kosztów wsparcia technicznego</a:t>
            </a:r>
          </a:p>
          <a:p>
            <a:pPr marL="228600" indent="-228240">
              <a:lnSpc>
                <a:spcPct val="150000"/>
              </a:lnSpc>
              <a:buClr>
                <a:srgbClr val="000000"/>
              </a:buClr>
              <a:buFont typeface="Arial"/>
              <a:buChar char="•"/>
            </a:pPr>
            <a:r>
              <a:rPr lang="pl-PL" sz="2800" b="1" strike="noStrike" spc="-1" dirty="0">
                <a:solidFill>
                  <a:srgbClr val="006600"/>
                </a:solidFill>
                <a:uFill>
                  <a:solidFill>
                    <a:srgbClr val="FFFFFF"/>
                  </a:solidFill>
                </a:uFill>
                <a:latin typeface="Calibri"/>
              </a:rPr>
              <a:t>Ocena zgodności</a:t>
            </a:r>
            <a:r>
              <a:rPr lang="pl-PL" sz="2800" strike="noStrike" spc="-1" dirty="0">
                <a:solidFill>
                  <a:srgbClr val="006600"/>
                </a:solidFill>
                <a:uFill>
                  <a:solidFill>
                    <a:srgbClr val="FFFFFF"/>
                  </a:solidFill>
                </a:uFill>
                <a:latin typeface="Calibri"/>
              </a:rPr>
              <a:t> ze specyfikacją</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Minimalizacja ryzyka prawnego</a:t>
            </a:r>
          </a:p>
          <a:p>
            <a:pPr marL="228600" indent="-228240">
              <a:lnSpc>
                <a:spcPct val="150000"/>
              </a:lnSpc>
              <a:buClr>
                <a:srgbClr val="000000"/>
              </a:buClr>
              <a:buFont typeface="Arial"/>
              <a:buChar char="•"/>
            </a:pPr>
            <a:r>
              <a:rPr lang="pl-PL" sz="2800" b="1" strike="noStrike" spc="-1" dirty="0">
                <a:solidFill>
                  <a:srgbClr val="006600"/>
                </a:solidFill>
                <a:uFill>
                  <a:solidFill>
                    <a:srgbClr val="FFFFFF"/>
                  </a:solidFill>
                </a:uFill>
                <a:latin typeface="Calibri"/>
              </a:rPr>
              <a:t>Ocena jakości</a:t>
            </a:r>
          </a:p>
          <a:p>
            <a:pPr marL="228600" indent="-228240">
              <a:lnSpc>
                <a:spcPct val="150000"/>
              </a:lnSpc>
              <a:buClr>
                <a:srgbClr val="000000"/>
              </a:buClr>
              <a:buFont typeface="Arial"/>
              <a:buChar char="•"/>
            </a:pPr>
            <a:r>
              <a:rPr lang="pl-PL" sz="2800" strike="noStrike" spc="-1" dirty="0">
                <a:solidFill>
                  <a:srgbClr val="006600"/>
                </a:solidFill>
                <a:uFill>
                  <a:solidFill>
                    <a:srgbClr val="FFFFFF"/>
                  </a:solidFill>
                </a:uFill>
                <a:latin typeface="Calibri"/>
              </a:rPr>
              <a:t>Weryfikacja poprawności systemu</a:t>
            </a:r>
          </a:p>
          <a:p>
            <a:pPr marL="360">
              <a:lnSpc>
                <a:spcPct val="90000"/>
              </a:lnSpc>
              <a:buClr>
                <a:srgbClr val="000000"/>
              </a:buClr>
            </a:pPr>
            <a:r>
              <a:rPr lang="pl-PL" sz="2800" strike="noStrike" spc="-1" dirty="0">
                <a:solidFill>
                  <a:srgbClr val="000000"/>
                </a:solidFill>
                <a:uFill>
                  <a:solidFill>
                    <a:srgbClr val="FFFFFF"/>
                  </a:solidFill>
                </a:uFill>
                <a:latin typeface="Calibri"/>
              </a:rPr>
              <a:t>
</a:t>
            </a:r>
          </a:p>
        </p:txBody>
      </p:sp>
      <p:pic>
        <p:nvPicPr>
          <p:cNvPr id="32770" name="Picture 2" descr="Image result for akceptacja">
            <a:extLst>
              <a:ext uri="{FF2B5EF4-FFF2-40B4-BE49-F238E27FC236}">
                <a16:creationId xmlns:a16="http://schemas.microsoft.com/office/drawing/2014/main" id="{12186769-AA95-4CD3-8713-D3550F47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45522"/>
          <a:stretch/>
        </p:blipFill>
        <p:spPr bwMode="auto">
          <a:xfrm>
            <a:off x="7970293" y="1091822"/>
            <a:ext cx="4221708" cy="57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1299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Przypadki testowe wysokiego poziomu</a:t>
            </a:r>
            <a:endParaRPr lang="pl-PL" sz="1800" strike="noStrike" spc="-1">
              <a:solidFill>
                <a:srgbClr val="000000"/>
              </a:solidFill>
              <a:uFill>
                <a:solidFill>
                  <a:srgbClr val="FFFFFF"/>
                </a:solidFill>
              </a:uFill>
              <a:latin typeface="Calibri"/>
            </a:endParaRPr>
          </a:p>
        </p:txBody>
      </p:sp>
      <p:sp>
        <p:nvSpPr>
          <p:cNvPr id="174" name="TextShape 2"/>
          <p:cNvSpPr txBox="1"/>
          <p:nvPr/>
        </p:nvSpPr>
        <p:spPr>
          <a:xfrm>
            <a:off x="838080" y="1825560"/>
            <a:ext cx="10515240" cy="4350960"/>
          </a:xfrm>
          <a:prstGeom prst="rect">
            <a:avLst/>
          </a:prstGeom>
          <a:noFill/>
          <a:ln>
            <a:noFill/>
          </a:ln>
        </p:spPr>
        <p:txBody>
          <a:bodyPr/>
          <a:lstStyle/>
          <a:p>
            <a:pPr marL="228600" indent="-228240">
              <a:lnSpc>
                <a:spcPct val="90000"/>
              </a:lnSpc>
              <a:buClr>
                <a:srgbClr val="000000"/>
              </a:buClr>
              <a:buFont typeface="Arial"/>
              <a:buChar char="•"/>
            </a:pPr>
            <a:r>
              <a:rPr lang="pl-PL" sz="2800" b="1" strike="noStrike" spc="-1">
                <a:solidFill>
                  <a:srgbClr val="000000"/>
                </a:solidFill>
                <a:uFill>
                  <a:solidFill>
                    <a:srgbClr val="FFFFFF"/>
                  </a:solidFill>
                </a:uFill>
                <a:latin typeface="Calibri"/>
              </a:rPr>
              <a:t>przypadek testowy wysokiego poziomu</a:t>
            </a:r>
            <a:r>
              <a:rPr lang="pl-PL" sz="2800" strike="noStrike" spc="-1">
                <a:solidFill>
                  <a:srgbClr val="000000"/>
                </a:solidFill>
                <a:uFill>
                  <a:solidFill>
                    <a:srgbClr val="FFFFFF"/>
                  </a:solidFill>
                </a:uFill>
                <a:latin typeface="Calibri"/>
              </a:rPr>
              <a:t>: Przypadek testowy ogólny bez konkretnych wartości danych wejściowych i oczekiwanych rezultatów. Zwykle dla doświadczonego testera zarówno w zakresie technik testowania, jak i samego produktu
Przykład:</a:t>
            </a:r>
          </a:p>
          <a:p>
            <a:pPr>
              <a:lnSpc>
                <a:spcPct val="100000"/>
              </a:lnSpc>
            </a:pPr>
            <a:endParaRPr lang="pl-PL" sz="2800" strike="noStrike" spc="-1">
              <a:solidFill>
                <a:srgbClr val="000000"/>
              </a:solidFill>
              <a:uFill>
                <a:solidFill>
                  <a:srgbClr val="FFFFFF"/>
                </a:solidFill>
              </a:uFill>
              <a:latin typeface="Calibri"/>
            </a:endParaRPr>
          </a:p>
        </p:txBody>
      </p:sp>
      <p:graphicFrame>
        <p:nvGraphicFramePr>
          <p:cNvPr id="175" name="Table 3"/>
          <p:cNvGraphicFramePr/>
          <p:nvPr/>
        </p:nvGraphicFramePr>
        <p:xfrm>
          <a:off x="1202760" y="3871800"/>
          <a:ext cx="8295120" cy="2134800"/>
        </p:xfrm>
        <a:graphic>
          <a:graphicData uri="http://schemas.openxmlformats.org/drawingml/2006/table">
            <a:tbl>
              <a:tblPr/>
              <a:tblGrid>
                <a:gridCol w="803160">
                  <a:extLst>
                    <a:ext uri="{9D8B030D-6E8A-4147-A177-3AD203B41FA5}">
                      <a16:colId xmlns:a16="http://schemas.microsoft.com/office/drawing/2014/main" val="20000"/>
                    </a:ext>
                  </a:extLst>
                </a:gridCol>
                <a:gridCol w="7491960">
                  <a:extLst>
                    <a:ext uri="{9D8B030D-6E8A-4147-A177-3AD203B41FA5}">
                      <a16:colId xmlns:a16="http://schemas.microsoft.com/office/drawing/2014/main" val="20001"/>
                    </a:ext>
                  </a:extLst>
                </a:gridCol>
              </a:tblGrid>
              <a:tr h="266760">
                <a:tc gridSpan="2">
                  <a:txBody>
                    <a:bodyPr/>
                    <a:lstStyle/>
                    <a:p>
                      <a:pPr>
                        <a:lnSpc>
                          <a:spcPct val="100000"/>
                        </a:lnSpc>
                      </a:pPr>
                      <a:r>
                        <a:rPr lang="en-US" sz="1100" b="1" strike="noStrike" spc="-1">
                          <a:solidFill>
                            <a:srgbClr val="000000"/>
                          </a:solidFill>
                          <a:uFill>
                            <a:solidFill>
                              <a:srgbClr val="FFFFFF"/>
                            </a:solidFill>
                          </a:uFill>
                          <a:latin typeface="Calibri"/>
                        </a:rPr>
                        <a:t>przypadek testowy nr</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extLst>
                  <a:ext uri="{0D108BD9-81ED-4DB2-BD59-A6C34878D82A}">
                    <a16:rowId xmlns:a16="http://schemas.microsoft.com/office/drawing/2014/main" val="10000"/>
                  </a:ext>
                </a:extLst>
              </a:tr>
              <a:tr h="266760">
                <a:tc gridSpan="2">
                  <a:txBody>
                    <a:bodyPr/>
                    <a:lstStyle/>
                    <a:p>
                      <a:pPr>
                        <a:lnSpc>
                          <a:spcPct val="100000"/>
                        </a:lnSpc>
                      </a:pPr>
                      <a:r>
                        <a:rPr lang="en-US" sz="1100" b="1" strike="noStrike" spc="-1">
                          <a:solidFill>
                            <a:srgbClr val="000000"/>
                          </a:solidFill>
                          <a:uFill>
                            <a:solidFill>
                              <a:srgbClr val="FFFFFF"/>
                            </a:solidFill>
                          </a:uFill>
                          <a:latin typeface="Calibri"/>
                        </a:rPr>
                        <a:t>opis: </a:t>
                      </a:r>
                      <a:r>
                        <a:rPr lang="en-US" sz="1100" strike="noStrike" spc="-1">
                          <a:solidFill>
                            <a:srgbClr val="000000"/>
                          </a:solidFill>
                          <a:uFill>
                            <a:solidFill>
                              <a:srgbClr val="FFFFFF"/>
                            </a:solidFill>
                          </a:uFill>
                          <a:latin typeface="Calibri"/>
                        </a:rPr>
                        <a:t>sprawdzenie funkcjonalności ekranu</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extLst>
                  <a:ext uri="{0D108BD9-81ED-4DB2-BD59-A6C34878D82A}">
                    <a16:rowId xmlns:a16="http://schemas.microsoft.com/office/drawing/2014/main" val="10001"/>
                  </a:ext>
                </a:extLst>
              </a:tr>
              <a:tr h="266760">
                <a:tc gridSpan="2">
                  <a:txBody>
                    <a:bodyPr/>
                    <a:lstStyle/>
                    <a:p>
                      <a:pPr>
                        <a:lnSpc>
                          <a:spcPct val="100000"/>
                        </a:lnSpc>
                      </a:pPr>
                      <a:r>
                        <a:rPr lang="en-US" sz="1100" b="1" strike="noStrike" spc="-1">
                          <a:solidFill>
                            <a:srgbClr val="000000"/>
                          </a:solidFill>
                          <a:uFill>
                            <a:solidFill>
                              <a:srgbClr val="FFFFFF"/>
                            </a:solidFill>
                          </a:uFill>
                          <a:latin typeface="Calibri"/>
                        </a:rPr>
                        <a:t>warunki wstępne: </a:t>
                      </a:r>
                      <a:r>
                        <a:rPr lang="en-US" sz="1100" strike="noStrike" spc="-1">
                          <a:solidFill>
                            <a:srgbClr val="000000"/>
                          </a:solidFill>
                          <a:uFill>
                            <a:solidFill>
                              <a:srgbClr val="FFFFFF"/>
                            </a:solidFill>
                          </a:uFill>
                          <a:latin typeface="Calibri"/>
                        </a:rPr>
                        <a:t>baza danych o rozkładach jest pusta</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extLst>
                  <a:ext uri="{0D108BD9-81ED-4DB2-BD59-A6C34878D82A}">
                    <a16:rowId xmlns:a16="http://schemas.microsoft.com/office/drawing/2014/main" val="10002"/>
                  </a:ext>
                </a:extLst>
              </a:tr>
              <a:tr h="266760">
                <a:tc>
                  <a:txBody>
                    <a:bodyPr/>
                    <a:lstStyle/>
                    <a:p>
                      <a:pPr>
                        <a:lnSpc>
                          <a:spcPct val="100000"/>
                        </a:lnSpc>
                      </a:pPr>
                      <a:r>
                        <a:rPr lang="en-US" sz="1100" b="1" strike="noStrike" spc="-1">
                          <a:solidFill>
                            <a:srgbClr val="000000"/>
                          </a:solidFill>
                          <a:uFill>
                            <a:solidFill>
                              <a:srgbClr val="FFFFFF"/>
                            </a:solidFill>
                          </a:uFill>
                          <a:latin typeface="Calibri"/>
                        </a:rPr>
                        <a:t>krok</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b="1" strike="noStrike" spc="-1">
                          <a:solidFill>
                            <a:srgbClr val="000000"/>
                          </a:solidFill>
                          <a:uFill>
                            <a:solidFill>
                              <a:srgbClr val="FFFFFF"/>
                            </a:solidFill>
                          </a:uFill>
                          <a:latin typeface="Calibri"/>
                        </a:rPr>
                        <a:t>czynność</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3"/>
                  </a:ext>
                </a:extLst>
              </a:tr>
              <a:tr h="266760">
                <a:tc>
                  <a:txBody>
                    <a:bodyPr/>
                    <a:lstStyle/>
                    <a:p>
                      <a:pPr>
                        <a:lnSpc>
                          <a:spcPct val="100000"/>
                        </a:lnSpc>
                      </a:pPr>
                      <a:r>
                        <a:rPr lang="en-US" sz="1100" strike="noStrike" spc="-1">
                          <a:solidFill>
                            <a:srgbClr val="000000"/>
                          </a:solidFill>
                          <a:uFill>
                            <a:solidFill>
                              <a:srgbClr val="FFFFFF"/>
                            </a:solidFill>
                          </a:uFill>
                          <a:latin typeface="Calibri"/>
                        </a:rPr>
                        <a:t>00.1</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sprawdź, czy system dodaje prawidłowo linię autobusową do rozkładu</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4"/>
                  </a:ext>
                </a:extLst>
              </a:tr>
              <a:tr h="266760">
                <a:tc>
                  <a:txBody>
                    <a:bodyPr/>
                    <a:lstStyle/>
                    <a:p>
                      <a:pPr>
                        <a:lnSpc>
                          <a:spcPct val="100000"/>
                        </a:lnSpc>
                      </a:pPr>
                      <a:r>
                        <a:rPr lang="en-US" sz="1100" strike="noStrike" spc="-1">
                          <a:solidFill>
                            <a:srgbClr val="000000"/>
                          </a:solidFill>
                          <a:uFill>
                            <a:solidFill>
                              <a:srgbClr val="FFFFFF"/>
                            </a:solidFill>
                          </a:uFill>
                          <a:latin typeface="Calibri"/>
                        </a:rPr>
                        <a:t>00.2</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sprawdź, czy system poprawnie dodaje kursy do rozkładu</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5"/>
                  </a:ext>
                </a:extLst>
              </a:tr>
              <a:tr h="266760">
                <a:tc>
                  <a:txBody>
                    <a:bodyPr/>
                    <a:lstStyle/>
                    <a:p>
                      <a:pPr>
                        <a:lnSpc>
                          <a:spcPct val="100000"/>
                        </a:lnSpc>
                      </a:pPr>
                      <a:r>
                        <a:rPr lang="en-US" sz="1100" strike="noStrike" spc="-1">
                          <a:solidFill>
                            <a:srgbClr val="000000"/>
                          </a:solidFill>
                          <a:uFill>
                            <a:solidFill>
                              <a:srgbClr val="FFFFFF"/>
                            </a:solidFill>
                          </a:uFill>
                          <a:latin typeface="Calibri"/>
                        </a:rPr>
                        <a:t>00.3</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sprawdż, czy system poprawnie wyświetla dane na ekranie</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6"/>
                  </a:ext>
                </a:extLst>
              </a:tr>
              <a:tr h="267480">
                <a:tc gridSpan="2">
                  <a:txBody>
                    <a:bodyPr/>
                    <a:lstStyle/>
                    <a:p>
                      <a:pPr>
                        <a:lnSpc>
                          <a:spcPct val="100000"/>
                        </a:lnSpc>
                      </a:pPr>
                      <a:r>
                        <a:rPr lang="en-US" sz="1100" b="1" strike="noStrike" spc="-1">
                          <a:solidFill>
                            <a:srgbClr val="000000"/>
                          </a:solidFill>
                          <a:uFill>
                            <a:solidFill>
                              <a:srgbClr val="FFFFFF"/>
                            </a:solidFill>
                          </a:uFill>
                          <a:latin typeface="Calibri"/>
                        </a:rPr>
                        <a:t>warunki wyjścia</a:t>
                      </a:r>
                      <a:r>
                        <a:rPr lang="en-US" sz="1100" strike="noStrike" spc="-1">
                          <a:solidFill>
                            <a:srgbClr val="000000"/>
                          </a:solidFill>
                          <a:uFill>
                            <a:solidFill>
                              <a:srgbClr val="FFFFFF"/>
                            </a:solidFill>
                          </a:uFill>
                          <a:latin typeface="Calibri"/>
                        </a:rPr>
                        <a:t>: baza zawiera dodaną linie z informacjami o kursach; informacja wyświetla się prawidłowo</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Przypadki testowe niskiego poziomu</a:t>
            </a:r>
            <a:endParaRPr lang="pl-PL" sz="1800" strike="noStrike" spc="-1">
              <a:solidFill>
                <a:srgbClr val="000000"/>
              </a:solidFill>
              <a:uFill>
                <a:solidFill>
                  <a:srgbClr val="FFFFFF"/>
                </a:solidFill>
              </a:uFill>
              <a:latin typeface="Calibri"/>
            </a:endParaRPr>
          </a:p>
        </p:txBody>
      </p:sp>
      <p:sp>
        <p:nvSpPr>
          <p:cNvPr id="177" name="TextShape 2"/>
          <p:cNvSpPr txBox="1"/>
          <p:nvPr/>
        </p:nvSpPr>
        <p:spPr>
          <a:xfrm>
            <a:off x="838080" y="1825560"/>
            <a:ext cx="10515240" cy="4350960"/>
          </a:xfrm>
          <a:prstGeom prst="rect">
            <a:avLst/>
          </a:prstGeom>
          <a:noFill/>
          <a:ln>
            <a:noFill/>
          </a:ln>
        </p:spPr>
        <p:txBody>
          <a:bodyPr/>
          <a:lstStyle/>
          <a:p>
            <a:pPr marL="228600" indent="-228240">
              <a:lnSpc>
                <a:spcPct val="90000"/>
              </a:lnSpc>
              <a:buClr>
                <a:srgbClr val="000000"/>
              </a:buClr>
              <a:buFont typeface="Arial"/>
              <a:buChar char="•"/>
            </a:pPr>
            <a:r>
              <a:rPr lang="pl-PL" sz="2800" b="1" strike="noStrike" spc="-1">
                <a:solidFill>
                  <a:srgbClr val="000000"/>
                </a:solidFill>
                <a:uFill>
                  <a:solidFill>
                    <a:srgbClr val="FFFFFF"/>
                  </a:solidFill>
                </a:uFill>
                <a:latin typeface="Calibri"/>
              </a:rPr>
              <a:t>przypadek testowy niskiego poziomu</a:t>
            </a:r>
            <a:r>
              <a:rPr lang="pl-PL" sz="2800" strike="noStrike" spc="-1">
                <a:solidFill>
                  <a:srgbClr val="000000"/>
                </a:solidFill>
                <a:uFill>
                  <a:solidFill>
                    <a:srgbClr val="FFFFFF"/>
                  </a:solidFill>
                </a:uFill>
                <a:latin typeface="Calibri"/>
              </a:rPr>
              <a:t>: Przypadek testowy opisujący szczegółowo całą procedurę testową; takie przypadki sprawdzają się w projektach, w których wymagania są dobrze zdefiniowane oraz gdy wymagana jest weryfikacja procesu testowego. Nadają się do wielokrotnego wykonania, a każda realizacja takiego przypadku będzie wyglądać tak samo.</a:t>
            </a:r>
          </a:p>
          <a:p>
            <a:pPr>
              <a:lnSpc>
                <a:spcPct val="100000"/>
              </a:lnSpc>
            </a:pPr>
            <a:r>
              <a:rPr lang="pl-PL" sz="2800" strike="noStrike" spc="-1">
                <a:solidFill>
                  <a:srgbClr val="000000"/>
                </a:solidFill>
                <a:uFill>
                  <a:solidFill>
                    <a:srgbClr val="FFFFFF"/>
                  </a:solidFill>
                </a:uFill>
                <a:latin typeface="Calibri"/>
              </a:rPr>
              <a:t>Przykład:</a:t>
            </a:r>
          </a:p>
          <a:p>
            <a:pPr>
              <a:lnSpc>
                <a:spcPct val="100000"/>
              </a:lnSpc>
            </a:pPr>
            <a:endParaRPr lang="pl-PL" sz="2800" strike="noStrike" spc="-1">
              <a:solidFill>
                <a:srgbClr val="000000"/>
              </a:solidFill>
              <a:uFill>
                <a:solidFill>
                  <a:srgbClr val="FFFFFF"/>
                </a:solidFill>
              </a:uFill>
              <a:latin typeface="Calibri"/>
            </a:endParaRPr>
          </a:p>
        </p:txBody>
      </p:sp>
      <p:graphicFrame>
        <p:nvGraphicFramePr>
          <p:cNvPr id="178" name="Table 3"/>
          <p:cNvGraphicFramePr/>
          <p:nvPr/>
        </p:nvGraphicFramePr>
        <p:xfrm>
          <a:off x="1029600" y="4669560"/>
          <a:ext cx="8946000" cy="2072640"/>
        </p:xfrm>
        <a:graphic>
          <a:graphicData uri="http://schemas.openxmlformats.org/drawingml/2006/table">
            <a:tbl>
              <a:tblPr/>
              <a:tblGrid>
                <a:gridCol w="636840">
                  <a:extLst>
                    <a:ext uri="{9D8B030D-6E8A-4147-A177-3AD203B41FA5}">
                      <a16:colId xmlns:a16="http://schemas.microsoft.com/office/drawing/2014/main" val="20000"/>
                    </a:ext>
                  </a:extLst>
                </a:gridCol>
                <a:gridCol w="5940720">
                  <a:extLst>
                    <a:ext uri="{9D8B030D-6E8A-4147-A177-3AD203B41FA5}">
                      <a16:colId xmlns:a16="http://schemas.microsoft.com/office/drawing/2014/main" val="20001"/>
                    </a:ext>
                  </a:extLst>
                </a:gridCol>
                <a:gridCol w="2368440">
                  <a:extLst>
                    <a:ext uri="{9D8B030D-6E8A-4147-A177-3AD203B41FA5}">
                      <a16:colId xmlns:a16="http://schemas.microsoft.com/office/drawing/2014/main" val="20002"/>
                    </a:ext>
                  </a:extLst>
                </a:gridCol>
              </a:tblGrid>
              <a:tr h="223560">
                <a:tc gridSpan="3">
                  <a:txBody>
                    <a:bodyPr/>
                    <a:lstStyle/>
                    <a:p>
                      <a:pPr>
                        <a:lnSpc>
                          <a:spcPct val="100000"/>
                        </a:lnSpc>
                      </a:pPr>
                      <a:r>
                        <a:rPr lang="en-US" sz="1100" b="1" strike="noStrike" spc="-1">
                          <a:solidFill>
                            <a:srgbClr val="000000"/>
                          </a:solidFill>
                          <a:uFill>
                            <a:solidFill>
                              <a:srgbClr val="FFFFFF"/>
                            </a:solidFill>
                          </a:uFill>
                          <a:latin typeface="Calibri"/>
                        </a:rPr>
                        <a:t>przypadek testowy nr</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tc hMerge="1">
                  <a:txBody>
                    <a:bodyPr/>
                    <a:lstStyle/>
                    <a:p>
                      <a:endParaRPr lang="pl-PL"/>
                    </a:p>
                  </a:txBody>
                  <a:tcPr>
                    <a:solidFill>
                      <a:srgbClr val="729FCF"/>
                    </a:solidFill>
                  </a:tcPr>
                </a:tc>
                <a:extLst>
                  <a:ext uri="{0D108BD9-81ED-4DB2-BD59-A6C34878D82A}">
                    <a16:rowId xmlns:a16="http://schemas.microsoft.com/office/drawing/2014/main" val="10000"/>
                  </a:ext>
                </a:extLst>
              </a:tr>
              <a:tr h="223560">
                <a:tc gridSpan="3">
                  <a:txBody>
                    <a:bodyPr/>
                    <a:lstStyle/>
                    <a:p>
                      <a:pPr>
                        <a:lnSpc>
                          <a:spcPct val="100000"/>
                        </a:lnSpc>
                      </a:pPr>
                      <a:r>
                        <a:rPr lang="en-US" sz="1100" b="1" strike="noStrike" spc="-1">
                          <a:solidFill>
                            <a:srgbClr val="000000"/>
                          </a:solidFill>
                          <a:uFill>
                            <a:solidFill>
                              <a:srgbClr val="FFFFFF"/>
                            </a:solidFill>
                          </a:uFill>
                          <a:latin typeface="Calibri"/>
                        </a:rPr>
                        <a:t>opis: </a:t>
                      </a:r>
                      <a:r>
                        <a:rPr lang="en-US" sz="1100" strike="noStrike" spc="-1">
                          <a:solidFill>
                            <a:srgbClr val="000000"/>
                          </a:solidFill>
                          <a:uFill>
                            <a:solidFill>
                              <a:srgbClr val="FFFFFF"/>
                            </a:solidFill>
                          </a:uFill>
                          <a:latin typeface="Calibri"/>
                        </a:rPr>
                        <a:t>sprawdzenie poprawnego dodawania kursu i wyświetlania go na ekranie</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tc hMerge="1">
                  <a:txBody>
                    <a:bodyPr/>
                    <a:lstStyle/>
                    <a:p>
                      <a:endParaRPr lang="pl-PL"/>
                    </a:p>
                  </a:txBody>
                  <a:tcPr>
                    <a:solidFill>
                      <a:srgbClr val="729FCF"/>
                    </a:solidFill>
                  </a:tcPr>
                </a:tc>
                <a:extLst>
                  <a:ext uri="{0D108BD9-81ED-4DB2-BD59-A6C34878D82A}">
                    <a16:rowId xmlns:a16="http://schemas.microsoft.com/office/drawing/2014/main" val="10001"/>
                  </a:ext>
                </a:extLst>
              </a:tr>
              <a:tr h="223560">
                <a:tc gridSpan="2">
                  <a:txBody>
                    <a:bodyPr/>
                    <a:lstStyle/>
                    <a:p>
                      <a:pPr>
                        <a:lnSpc>
                          <a:spcPct val="100000"/>
                        </a:lnSpc>
                      </a:pPr>
                      <a:r>
                        <a:rPr lang="en-US" sz="1100" b="1" strike="noStrike" spc="-1">
                          <a:solidFill>
                            <a:srgbClr val="000000"/>
                          </a:solidFill>
                          <a:uFill>
                            <a:solidFill>
                              <a:srgbClr val="FFFFFF"/>
                            </a:solidFill>
                          </a:uFill>
                          <a:latin typeface="Calibri"/>
                        </a:rPr>
                        <a:t>warunki wstępne: </a:t>
                      </a:r>
                      <a:r>
                        <a:rPr lang="en-US" sz="1100" strike="noStrike" spc="-1">
                          <a:solidFill>
                            <a:srgbClr val="000000"/>
                          </a:solidFill>
                          <a:uFill>
                            <a:solidFill>
                              <a:srgbClr val="FFFFFF"/>
                            </a:solidFill>
                          </a:uFill>
                          <a:latin typeface="Calibri"/>
                        </a:rPr>
                        <a:t>baza danych o rozkładach jest pusta</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tc>
                  <a:txBody>
                    <a:bodyPr/>
                    <a:lstStyle/>
                    <a:p>
                      <a:pPr>
                        <a:lnSpc>
                          <a:spcPct val="100000"/>
                        </a:lnSpc>
                      </a:pPr>
                      <a:r>
                        <a:rPr lang="en-US" sz="1100" strike="noStrike" spc="-1">
                          <a:solidFill>
                            <a:srgbClr val="000000"/>
                          </a:solidFill>
                          <a:uFill>
                            <a:solidFill>
                              <a:srgbClr val="FFFFFF"/>
                            </a:solidFill>
                          </a:uFill>
                          <a:latin typeface="Calibri"/>
                        </a:rPr>
                        <a:t> </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2"/>
                  </a:ext>
                </a:extLst>
              </a:tr>
              <a:tr h="223560">
                <a:tc>
                  <a:txBody>
                    <a:bodyPr/>
                    <a:lstStyle/>
                    <a:p>
                      <a:pPr>
                        <a:lnSpc>
                          <a:spcPct val="100000"/>
                        </a:lnSpc>
                      </a:pPr>
                      <a:r>
                        <a:rPr lang="en-US" sz="1100" b="1" strike="noStrike" spc="-1">
                          <a:solidFill>
                            <a:srgbClr val="000000"/>
                          </a:solidFill>
                          <a:uFill>
                            <a:solidFill>
                              <a:srgbClr val="FFFFFF"/>
                            </a:solidFill>
                          </a:uFill>
                          <a:latin typeface="Calibri"/>
                        </a:rPr>
                        <a:t>krok</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b="1" strike="noStrike" spc="-1">
                          <a:solidFill>
                            <a:srgbClr val="000000"/>
                          </a:solidFill>
                          <a:uFill>
                            <a:solidFill>
                              <a:srgbClr val="FFFFFF"/>
                            </a:solidFill>
                          </a:uFill>
                          <a:latin typeface="Calibri"/>
                        </a:rPr>
                        <a:t>czynność</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b="1" strike="noStrike" spc="-1">
                          <a:solidFill>
                            <a:srgbClr val="000000"/>
                          </a:solidFill>
                          <a:uFill>
                            <a:solidFill>
                              <a:srgbClr val="FFFFFF"/>
                            </a:solidFill>
                          </a:uFill>
                          <a:latin typeface="Calibri"/>
                        </a:rPr>
                        <a:t>oczekiwany wynik</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3"/>
                  </a:ext>
                </a:extLst>
              </a:tr>
              <a:tr h="223560">
                <a:tc>
                  <a:txBody>
                    <a:bodyPr/>
                    <a:lstStyle/>
                    <a:p>
                      <a:pPr>
                        <a:lnSpc>
                          <a:spcPct val="100000"/>
                        </a:lnSpc>
                      </a:pPr>
                      <a:r>
                        <a:rPr lang="en-US" sz="1100" strike="noStrike" spc="-1">
                          <a:solidFill>
                            <a:srgbClr val="000000"/>
                          </a:solidFill>
                          <a:uFill>
                            <a:solidFill>
                              <a:srgbClr val="FFFFFF"/>
                            </a:solidFill>
                          </a:uFill>
                          <a:latin typeface="Calibri"/>
                        </a:rPr>
                        <a:t>00.1</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dodaj do rozkładu linię 104</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w bazie powstała linia 104</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4"/>
                  </a:ext>
                </a:extLst>
              </a:tr>
              <a:tr h="223560">
                <a:tc>
                  <a:txBody>
                    <a:bodyPr/>
                    <a:lstStyle/>
                    <a:p>
                      <a:pPr>
                        <a:lnSpc>
                          <a:spcPct val="100000"/>
                        </a:lnSpc>
                      </a:pPr>
                      <a:r>
                        <a:rPr lang="en-US" sz="1100" strike="noStrike" spc="-1">
                          <a:solidFill>
                            <a:srgbClr val="000000"/>
                          </a:solidFill>
                          <a:uFill>
                            <a:solidFill>
                              <a:srgbClr val="FFFFFF"/>
                            </a:solidFill>
                          </a:uFill>
                          <a:latin typeface="Calibri"/>
                        </a:rPr>
                        <a:t>00.2</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dodaj kurs w 45 minucie dla linii 104 </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w bazie dodano kurs 45 dla linii 104</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5"/>
                  </a:ext>
                </a:extLst>
              </a:tr>
              <a:tr h="223560">
                <a:tc>
                  <a:txBody>
                    <a:bodyPr/>
                    <a:lstStyle/>
                    <a:p>
                      <a:pPr>
                        <a:lnSpc>
                          <a:spcPct val="100000"/>
                        </a:lnSpc>
                      </a:pPr>
                      <a:r>
                        <a:rPr lang="en-US" sz="1100" strike="noStrike" spc="-1">
                          <a:solidFill>
                            <a:srgbClr val="000000"/>
                          </a:solidFill>
                          <a:uFill>
                            <a:solidFill>
                              <a:srgbClr val="FFFFFF"/>
                            </a:solidFill>
                          </a:uFill>
                          <a:latin typeface="Calibri"/>
                        </a:rPr>
                        <a:t>00.3</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dodaj ponownie ten sam kurs dla linii 104</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US" sz="1100" strike="noStrike" spc="-1">
                          <a:solidFill>
                            <a:srgbClr val="000000"/>
                          </a:solidFill>
                          <a:uFill>
                            <a:solidFill>
                              <a:srgbClr val="FFFFFF"/>
                            </a:solidFill>
                          </a:uFill>
                          <a:latin typeface="Calibri"/>
                        </a:rPr>
                        <a:t>stan bazy nie uległ zmianie</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6"/>
                  </a:ext>
                </a:extLst>
              </a:tr>
              <a:tr h="223920">
                <a:tc gridSpan="3">
                  <a:txBody>
                    <a:bodyPr/>
                    <a:lstStyle/>
                    <a:p>
                      <a:pPr>
                        <a:lnSpc>
                          <a:spcPct val="100000"/>
                        </a:lnSpc>
                      </a:pPr>
                      <a:r>
                        <a:rPr lang="en-US" sz="1100" b="1" strike="noStrike" spc="-1">
                          <a:solidFill>
                            <a:srgbClr val="000000"/>
                          </a:solidFill>
                          <a:uFill>
                            <a:solidFill>
                              <a:srgbClr val="FFFFFF"/>
                            </a:solidFill>
                          </a:uFill>
                          <a:latin typeface="Calibri"/>
                        </a:rPr>
                        <a:t>warunki wyjścia: </a:t>
                      </a:r>
                      <a:r>
                        <a:rPr lang="en-US" sz="1100" strike="noStrike" spc="-1">
                          <a:solidFill>
                            <a:srgbClr val="000000"/>
                          </a:solidFill>
                          <a:uFill>
                            <a:solidFill>
                              <a:srgbClr val="FFFFFF"/>
                            </a:solidFill>
                          </a:uFill>
                          <a:latin typeface="Calibri"/>
                        </a:rPr>
                        <a:t>baza zawiera dodaną linię z informacjami o kursie w 45 minucie ; informacja wyświetla się prawidłowo</a:t>
                      </a:r>
                      <a:endParaRPr lang="en-US" sz="1800" strike="noStrike" spc="-1">
                        <a:solidFill>
                          <a:srgbClr val="000000"/>
                        </a:solidFill>
                        <a:uFill>
                          <a:solidFill>
                            <a:srgbClr val="FFFFFF"/>
                          </a:solidFill>
                        </a:uFill>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hMerge="1">
                  <a:txBody>
                    <a:bodyPr/>
                    <a:lstStyle/>
                    <a:p>
                      <a:endParaRPr lang="pl-PL"/>
                    </a:p>
                  </a:txBody>
                  <a:tcPr>
                    <a:solidFill>
                      <a:srgbClr val="729FCF"/>
                    </a:solidFill>
                  </a:tcPr>
                </a:tc>
                <a:tc hMerge="1">
                  <a:txBody>
                    <a:bodyPr/>
                    <a:lstStyle/>
                    <a:p>
                      <a:endParaRPr lang="pl-PL"/>
                    </a:p>
                  </a:txBody>
                  <a:tcPr>
                    <a:solidFill>
                      <a:srgbClr val="729FCF"/>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Elementy przypadku testowego</a:t>
            </a:r>
            <a:endParaRPr lang="pl-PL" sz="1800" strike="noStrike" spc="-1" dirty="0">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a:lnSpc>
                <a:spcPct val="150000"/>
              </a:lnSpc>
            </a:pPr>
            <a:r>
              <a:rPr lang="pl-PL" sz="2800" spc="-1" dirty="0">
                <a:solidFill>
                  <a:srgbClr val="339933"/>
                </a:solidFill>
                <a:uFill>
                  <a:solidFill>
                    <a:srgbClr val="FFFFFF"/>
                  </a:solidFill>
                </a:uFill>
                <a:latin typeface="Calibri"/>
              </a:rPr>
              <a:t>Kluczowe to:</a:t>
            </a:r>
          </a:p>
          <a:p>
            <a:pPr>
              <a:lnSpc>
                <a:spcPct val="150000"/>
              </a:lnSpc>
            </a:pPr>
            <a:endParaRPr lang="pl-PL" sz="2800" spc="-1" dirty="0">
              <a:solidFill>
                <a:srgbClr val="339933"/>
              </a:solidFill>
              <a:uFill>
                <a:solidFill>
                  <a:srgbClr val="FFFFFF"/>
                </a:solidFill>
              </a:uFill>
              <a:latin typeface="Calibri"/>
            </a:endParaRPr>
          </a:p>
          <a:p>
            <a:pPr marL="228600" indent="-228240">
              <a:lnSpc>
                <a:spcPct val="150000"/>
              </a:lnSpc>
              <a:buClr>
                <a:srgbClr val="000000"/>
              </a:buClr>
              <a:buFont typeface="Arial"/>
              <a:buChar char="•"/>
            </a:pPr>
            <a:r>
              <a:rPr lang="pl-PL" sz="2800" b="1" spc="-1" dirty="0">
                <a:solidFill>
                  <a:srgbClr val="339933"/>
                </a:solidFill>
                <a:uFill>
                  <a:solidFill>
                    <a:srgbClr val="FFFFFF"/>
                  </a:solidFill>
                </a:uFill>
                <a:latin typeface="Calibri"/>
              </a:rPr>
              <a:t>ID</a:t>
            </a:r>
            <a:r>
              <a:rPr lang="pl-PL" sz="2800" spc="-1" dirty="0">
                <a:solidFill>
                  <a:srgbClr val="339933"/>
                </a:solidFill>
                <a:uFill>
                  <a:solidFill>
                    <a:srgbClr val="FFFFFF"/>
                  </a:solidFill>
                </a:uFill>
                <a:latin typeface="Calibri"/>
              </a:rPr>
              <a:t> (czyli unikatowy identyfikator)</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priorytet</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Wstępne warunki uruchomienia</a:t>
            </a:r>
          </a:p>
          <a:p>
            <a:pPr marL="228600" indent="-228240">
              <a:lnSpc>
                <a:spcPct val="150000"/>
              </a:lnSpc>
              <a:buClr>
                <a:srgbClr val="000000"/>
              </a:buClr>
              <a:buFont typeface="Arial"/>
              <a:buChar char="•"/>
            </a:pPr>
            <a:r>
              <a:rPr lang="pl-PL" sz="2800" b="1" spc="-1" dirty="0">
                <a:solidFill>
                  <a:srgbClr val="339933"/>
                </a:solidFill>
                <a:uFill>
                  <a:solidFill>
                    <a:srgbClr val="FFFFFF"/>
                  </a:solidFill>
                </a:uFill>
                <a:latin typeface="Calibri"/>
              </a:rPr>
              <a:t>Kroki jakie należy wykonać</a:t>
            </a:r>
            <a:endParaRPr lang="pl-PL" sz="2800" spc="-1" dirty="0">
              <a:solidFill>
                <a:srgbClr val="339933"/>
              </a:solidFill>
              <a:uFill>
                <a:solidFill>
                  <a:srgbClr val="FFFFFF"/>
                </a:solidFill>
              </a:uFill>
              <a:latin typeface="Calibri"/>
            </a:endParaRPr>
          </a:p>
          <a:p>
            <a:pPr marL="228600" indent="-228240">
              <a:lnSpc>
                <a:spcPct val="150000"/>
              </a:lnSpc>
              <a:buClr>
                <a:srgbClr val="000000"/>
              </a:buClr>
              <a:buFont typeface="Arial"/>
              <a:buChar char="•"/>
            </a:pPr>
            <a:r>
              <a:rPr lang="pl-PL" sz="2800" b="1" spc="-1" dirty="0">
                <a:solidFill>
                  <a:srgbClr val="339933"/>
                </a:solidFill>
                <a:uFill>
                  <a:solidFill>
                    <a:srgbClr val="FFFFFF"/>
                  </a:solidFill>
                </a:uFill>
                <a:latin typeface="Calibri"/>
              </a:rPr>
              <a:t>Oczekiwany rezultat</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Wynik końcowy</a:t>
            </a:r>
          </a:p>
          <a:p>
            <a:pPr marL="360">
              <a:lnSpc>
                <a:spcPct val="90000"/>
              </a:lnSpc>
              <a:buClr>
                <a:srgbClr val="000000"/>
              </a:buClr>
            </a:pPr>
            <a:r>
              <a:rPr lang="pl-PL" sz="2800" strike="noStrike" spc="-1" dirty="0">
                <a:solidFill>
                  <a:srgbClr val="000000"/>
                </a:solidFill>
                <a:uFill>
                  <a:solidFill>
                    <a:srgbClr val="FFFFFF"/>
                  </a:solidFill>
                </a:uFill>
                <a:latin typeface="Calibri"/>
              </a:rPr>
              <a:t>
</a:t>
            </a:r>
          </a:p>
        </p:txBody>
      </p:sp>
      <p:pic>
        <p:nvPicPr>
          <p:cNvPr id="32770" name="Picture 2" descr="Image result for akceptacja">
            <a:extLst>
              <a:ext uri="{FF2B5EF4-FFF2-40B4-BE49-F238E27FC236}">
                <a16:creationId xmlns:a16="http://schemas.microsoft.com/office/drawing/2014/main" id="{12186769-AA95-4CD3-8713-D3550F47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45522"/>
          <a:stretch/>
        </p:blipFill>
        <p:spPr bwMode="auto">
          <a:xfrm>
            <a:off x="7970293" y="1091822"/>
            <a:ext cx="4221708" cy="57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364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Elementy przypadku testowego</a:t>
            </a:r>
            <a:endParaRPr lang="pl-PL" sz="1800" strike="noStrike" spc="-1" dirty="0">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a:lnSpc>
                <a:spcPct val="150000"/>
              </a:lnSpc>
            </a:pPr>
            <a:r>
              <a:rPr lang="pl-PL" sz="2800" spc="-1" dirty="0">
                <a:solidFill>
                  <a:srgbClr val="339933"/>
                </a:solidFill>
                <a:uFill>
                  <a:solidFill>
                    <a:srgbClr val="FFFFFF"/>
                  </a:solidFill>
                </a:uFill>
                <a:latin typeface="Calibri"/>
              </a:rPr>
              <a:t>Inne WAŻNE elementy:</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Tytuł</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Dane testowe</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Środowisko uruchomienia</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Powiązania z wymaganiem (pokrycie testowe)</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Kategoria / typ</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Tagi - słowa kluczowe powiązane z przypadkiem</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Autor </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Informacje o wersji.</a:t>
            </a:r>
            <a:endParaRPr lang="pl-PL" sz="2800" strike="noStrike" spc="-1" dirty="0">
              <a:solidFill>
                <a:srgbClr val="000000"/>
              </a:solidFill>
              <a:uFill>
                <a:solidFill>
                  <a:srgbClr val="FFFFFF"/>
                </a:solidFill>
              </a:uFill>
              <a:latin typeface="Calibri"/>
            </a:endParaRPr>
          </a:p>
        </p:txBody>
      </p:sp>
      <p:pic>
        <p:nvPicPr>
          <p:cNvPr id="32770" name="Picture 2" descr="Image result for akceptacja">
            <a:extLst>
              <a:ext uri="{FF2B5EF4-FFF2-40B4-BE49-F238E27FC236}">
                <a16:creationId xmlns:a16="http://schemas.microsoft.com/office/drawing/2014/main" id="{12186769-AA95-4CD3-8713-D3550F47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45522"/>
          <a:stretch/>
        </p:blipFill>
        <p:spPr bwMode="auto">
          <a:xfrm>
            <a:off x="7970293" y="1091822"/>
            <a:ext cx="4221708" cy="57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494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p:cNvPicPr/>
          <p:nvPr/>
        </p:nvPicPr>
        <p:blipFill>
          <a:blip r:embed="rId2"/>
          <a:stretch/>
        </p:blipFill>
        <p:spPr>
          <a:xfrm>
            <a:off x="2743200" y="24480"/>
            <a:ext cx="7498080" cy="6833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C08DC-5A83-4F86-A237-913EC4E102EF}"/>
              </a:ext>
            </a:extLst>
          </p:cNvPr>
          <p:cNvPicPr>
            <a:picLocks noChangeAspect="1"/>
          </p:cNvPicPr>
          <p:nvPr/>
        </p:nvPicPr>
        <p:blipFill>
          <a:blip r:embed="rId2"/>
          <a:stretch>
            <a:fillRect/>
          </a:stretch>
        </p:blipFill>
        <p:spPr>
          <a:xfrm>
            <a:off x="-17066" y="527538"/>
            <a:ext cx="12209066" cy="5794824"/>
          </a:xfrm>
          <a:prstGeom prst="rect">
            <a:avLst/>
          </a:prstGeom>
        </p:spPr>
      </p:pic>
    </p:spTree>
    <p:extLst>
      <p:ext uri="{BB962C8B-B14F-4D97-AF65-F5344CB8AC3E}">
        <p14:creationId xmlns:p14="http://schemas.microsoft.com/office/powerpoint/2010/main" val="1450232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Dobre praktyki pisania przypadku testowego</a:t>
            </a:r>
            <a:endParaRPr lang="pl-PL" sz="1800" strike="noStrike" spc="-1" dirty="0">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marL="228600" indent="-228240">
              <a:lnSpc>
                <a:spcPct val="150000"/>
              </a:lnSpc>
              <a:buClr>
                <a:srgbClr val="000000"/>
              </a:buClr>
              <a:buFont typeface="Arial"/>
              <a:buChar char="•"/>
            </a:pPr>
            <a:r>
              <a:rPr lang="pl-PL" sz="2800" b="1" spc="-1" dirty="0">
                <a:solidFill>
                  <a:srgbClr val="339933"/>
                </a:solidFill>
                <a:uFill>
                  <a:solidFill>
                    <a:srgbClr val="FFFFFF"/>
                  </a:solidFill>
                </a:uFill>
                <a:latin typeface="Calibri"/>
              </a:rPr>
              <a:t>Każdy TC jest elementarny i opisuje jasno dokładnie jeden flow</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TC powinien zawierać informacje o wszystkich danych potrzebnych do przetestowania zagadnienia</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W TC elementy i zadania powinny być określone jednoznacznie, bez domyślnych zwrotów („wciśnij przycisk –send-” zamiast „wyślij formularz”)</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Jeden step = jeden rezultat</a:t>
            </a:r>
          </a:p>
          <a:p>
            <a:pPr marL="228600" indent="-228240">
              <a:lnSpc>
                <a:spcPct val="150000"/>
              </a:lnSpc>
              <a:buClr>
                <a:srgbClr val="000000"/>
              </a:buClr>
              <a:buFont typeface="Arial"/>
              <a:buChar char="•"/>
            </a:pPr>
            <a:r>
              <a:rPr lang="pl-PL" sz="2800" spc="-1" dirty="0">
                <a:solidFill>
                  <a:srgbClr val="339933"/>
                </a:solidFill>
                <a:uFill>
                  <a:solidFill>
                    <a:srgbClr val="FFFFFF"/>
                  </a:solidFill>
                </a:uFill>
                <a:latin typeface="Calibri"/>
              </a:rPr>
              <a:t>Lepiej napisać za dużo TC niż za mało </a:t>
            </a:r>
            <a:r>
              <a:rPr lang="pl-PL" sz="2800" spc="-1" dirty="0">
                <a:solidFill>
                  <a:srgbClr val="339933"/>
                </a:solidFill>
                <a:uFill>
                  <a:solidFill>
                    <a:srgbClr val="FFFFFF"/>
                  </a:solidFill>
                </a:uFill>
                <a:latin typeface="Wingdings"/>
              </a:rPr>
              <a:t></a:t>
            </a:r>
            <a:endParaRPr lang="pl-PL" sz="2800" spc="-1" dirty="0">
              <a:solidFill>
                <a:srgbClr val="339933"/>
              </a:solidFill>
              <a:uFill>
                <a:solidFill>
                  <a:srgbClr val="FFFFFF"/>
                </a:solidFill>
              </a:uFill>
              <a:latin typeface="Calibri"/>
            </a:endParaRPr>
          </a:p>
          <a:p>
            <a:pPr>
              <a:lnSpc>
                <a:spcPct val="150000"/>
              </a:lnSpc>
            </a:pPr>
            <a:endParaRPr lang="pl-PL" sz="2800" strike="noStrike" spc="-1" dirty="0">
              <a:solidFill>
                <a:srgbClr val="000000"/>
              </a:solidFill>
              <a:uFill>
                <a:solidFill>
                  <a:srgbClr val="FFFFFF"/>
                </a:solidFill>
              </a:uFill>
              <a:latin typeface="Calibri"/>
            </a:endParaRPr>
          </a:p>
        </p:txBody>
      </p:sp>
      <p:pic>
        <p:nvPicPr>
          <p:cNvPr id="32770" name="Picture 2" descr="Image result for akceptacja">
            <a:extLst>
              <a:ext uri="{FF2B5EF4-FFF2-40B4-BE49-F238E27FC236}">
                <a16:creationId xmlns:a16="http://schemas.microsoft.com/office/drawing/2014/main" id="{12186769-AA95-4CD3-8713-D3550F47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45522"/>
          <a:stretch/>
        </p:blipFill>
        <p:spPr bwMode="auto">
          <a:xfrm>
            <a:off x="7970293" y="1091822"/>
            <a:ext cx="4221708" cy="57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3233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Dobre praktyki pisania przypadku testowego</a:t>
            </a:r>
            <a:endParaRPr lang="pl-PL" sz="1800" strike="noStrike" spc="-1" dirty="0">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marL="228600" indent="-228240">
              <a:lnSpc>
                <a:spcPct val="150000"/>
              </a:lnSpc>
              <a:buClr>
                <a:srgbClr val="FF0000"/>
              </a:buClr>
              <a:buFont typeface="Arial"/>
              <a:buChar char="•"/>
            </a:pPr>
            <a:r>
              <a:rPr lang="pl-PL" sz="2800" b="1" spc="-1" dirty="0">
                <a:solidFill>
                  <a:srgbClr val="FF0000"/>
                </a:solidFill>
                <a:uFill>
                  <a:solidFill>
                    <a:srgbClr val="FFFFFF"/>
                  </a:solidFill>
                </a:uFill>
                <a:latin typeface="Calibri"/>
              </a:rPr>
              <a:t>powtarzalność</a:t>
            </a:r>
            <a:r>
              <a:rPr lang="pl-PL" sz="2800" spc="-1" dirty="0">
                <a:solidFill>
                  <a:srgbClr val="000000"/>
                </a:solidFill>
                <a:uFill>
                  <a:solidFill>
                    <a:srgbClr val="FFFFFF"/>
                  </a:solidFill>
                </a:uFill>
                <a:latin typeface="Calibri"/>
              </a:rPr>
              <a:t> </a:t>
            </a:r>
            <a:r>
              <a:rPr lang="pl-PL" sz="2800" spc="-1" dirty="0">
                <a:solidFill>
                  <a:srgbClr val="339933"/>
                </a:solidFill>
                <a:uFill>
                  <a:solidFill>
                    <a:srgbClr val="FFFFFF"/>
                  </a:solidFill>
                </a:uFill>
                <a:latin typeface="Calibri"/>
              </a:rPr>
              <a:t>– każde wykonanie tego samego przypadku testowego powinno dać taki sam wynik</a:t>
            </a:r>
          </a:p>
          <a:p>
            <a:pPr marL="228600" indent="-228240">
              <a:lnSpc>
                <a:spcPct val="150000"/>
              </a:lnSpc>
              <a:buClr>
                <a:srgbClr val="FF0000"/>
              </a:buClr>
              <a:buFont typeface="Arial"/>
              <a:buChar char="•"/>
            </a:pPr>
            <a:r>
              <a:rPr lang="pl-PL" sz="2800" b="1" spc="-1" dirty="0">
                <a:solidFill>
                  <a:srgbClr val="FF0000"/>
                </a:solidFill>
                <a:uFill>
                  <a:solidFill>
                    <a:srgbClr val="FFFFFF"/>
                  </a:solidFill>
                </a:uFill>
                <a:latin typeface="Calibri"/>
              </a:rPr>
              <a:t>niezależność</a:t>
            </a:r>
            <a:r>
              <a:rPr lang="pl-PL" sz="2800" spc="-1" dirty="0">
                <a:solidFill>
                  <a:srgbClr val="000000"/>
                </a:solidFill>
                <a:uFill>
                  <a:solidFill>
                    <a:srgbClr val="FFFFFF"/>
                  </a:solidFill>
                </a:uFill>
                <a:latin typeface="Calibri"/>
              </a:rPr>
              <a:t> </a:t>
            </a:r>
            <a:r>
              <a:rPr lang="pl-PL" sz="2800" spc="-1" dirty="0">
                <a:solidFill>
                  <a:srgbClr val="339933"/>
                </a:solidFill>
                <a:uFill>
                  <a:solidFill>
                    <a:srgbClr val="FFFFFF"/>
                  </a:solidFill>
                </a:uFill>
                <a:latin typeface="Calibri"/>
              </a:rPr>
              <a:t>– kolejność wykonywania TC nie powinna mieć wpływu na ich wyniki</a:t>
            </a:r>
          </a:p>
          <a:p>
            <a:pPr marL="228600" indent="-228240">
              <a:lnSpc>
                <a:spcPct val="150000"/>
              </a:lnSpc>
              <a:buClr>
                <a:srgbClr val="FF0000"/>
              </a:buClr>
              <a:buFont typeface="Arial"/>
              <a:buChar char="•"/>
            </a:pPr>
            <a:r>
              <a:rPr lang="pl-PL" sz="2800" b="1" spc="-1" dirty="0">
                <a:solidFill>
                  <a:srgbClr val="FF0000"/>
                </a:solidFill>
                <a:uFill>
                  <a:solidFill>
                    <a:srgbClr val="FFFFFF"/>
                  </a:solidFill>
                </a:uFill>
                <a:latin typeface="Calibri"/>
              </a:rPr>
              <a:t>weryfikowalność</a:t>
            </a:r>
            <a:r>
              <a:rPr lang="pl-PL" sz="2800" spc="-1" dirty="0">
                <a:solidFill>
                  <a:srgbClr val="000000"/>
                </a:solidFill>
                <a:uFill>
                  <a:solidFill>
                    <a:srgbClr val="FFFFFF"/>
                  </a:solidFill>
                </a:uFill>
                <a:latin typeface="Calibri"/>
              </a:rPr>
              <a:t> </a:t>
            </a:r>
            <a:r>
              <a:rPr lang="pl-PL" sz="2800" spc="-1" dirty="0">
                <a:solidFill>
                  <a:srgbClr val="339933"/>
                </a:solidFill>
                <a:uFill>
                  <a:solidFill>
                    <a:srgbClr val="FFFFFF"/>
                  </a:solidFill>
                </a:uFill>
                <a:latin typeface="Calibri"/>
              </a:rPr>
              <a:t>– po wykonaniu TC da się jednoznacznie określić rezultat jego wykonania i jego zgodność ze spodziewanym wynikiem</a:t>
            </a:r>
          </a:p>
          <a:p>
            <a:pPr marL="228600" indent="-228240">
              <a:lnSpc>
                <a:spcPct val="150000"/>
              </a:lnSpc>
              <a:buClr>
                <a:srgbClr val="FF0000"/>
              </a:buClr>
              <a:buFont typeface="Arial"/>
              <a:buChar char="•"/>
            </a:pPr>
            <a:r>
              <a:rPr lang="pl-PL" sz="2800" b="1" spc="-1" dirty="0">
                <a:solidFill>
                  <a:srgbClr val="FF0000"/>
                </a:solidFill>
                <a:uFill>
                  <a:solidFill>
                    <a:srgbClr val="FFFFFF"/>
                  </a:solidFill>
                </a:uFill>
                <a:latin typeface="Calibri"/>
              </a:rPr>
              <a:t>możliwość śledzenia</a:t>
            </a:r>
            <a:r>
              <a:rPr lang="pl-PL" sz="2800" b="1" spc="-1" dirty="0">
                <a:solidFill>
                  <a:srgbClr val="339933"/>
                </a:solidFill>
                <a:uFill>
                  <a:solidFill>
                    <a:srgbClr val="FFFFFF"/>
                  </a:solidFill>
                </a:uFill>
                <a:latin typeface="Calibri"/>
              </a:rPr>
              <a:t> </a:t>
            </a:r>
            <a:r>
              <a:rPr lang="pl-PL" sz="2800" spc="-1" dirty="0">
                <a:solidFill>
                  <a:srgbClr val="339933"/>
                </a:solidFill>
                <a:uFill>
                  <a:solidFill>
                    <a:srgbClr val="FFFFFF"/>
                  </a:solidFill>
                </a:uFill>
                <a:latin typeface="Calibri"/>
              </a:rPr>
              <a:t>– każdy TC powinno dać się odnieść do podstawy testów (wymagań)</a:t>
            </a:r>
          </a:p>
          <a:p>
            <a:pPr>
              <a:lnSpc>
                <a:spcPct val="150000"/>
              </a:lnSpc>
            </a:pPr>
            <a:endParaRPr lang="pl-PL" sz="2800" strike="noStrike" spc="-1" dirty="0">
              <a:solidFill>
                <a:srgbClr val="000000"/>
              </a:solidFill>
              <a:uFill>
                <a:solidFill>
                  <a:srgbClr val="FFFFFF"/>
                </a:solidFill>
              </a:uFill>
              <a:latin typeface="Calibri"/>
            </a:endParaRPr>
          </a:p>
        </p:txBody>
      </p:sp>
      <p:pic>
        <p:nvPicPr>
          <p:cNvPr id="32770" name="Picture 2" descr="Image result for akceptacja">
            <a:extLst>
              <a:ext uri="{FF2B5EF4-FFF2-40B4-BE49-F238E27FC236}">
                <a16:creationId xmlns:a16="http://schemas.microsoft.com/office/drawing/2014/main" id="{12186769-AA95-4CD3-8713-D3550F47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45522"/>
          <a:stretch/>
        </p:blipFill>
        <p:spPr bwMode="auto">
          <a:xfrm>
            <a:off x="7970293" y="1091822"/>
            <a:ext cx="4221708" cy="57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9990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33615" y="0"/>
            <a:ext cx="10515240" cy="1325160"/>
          </a:xfrm>
          <a:prstGeom prst="rect">
            <a:avLst/>
          </a:prstGeom>
          <a:noFill/>
          <a:ln>
            <a:noFill/>
          </a:ln>
        </p:spPr>
        <p:txBody>
          <a:bodyPr anchor="ctr"/>
          <a:lstStyle/>
          <a:p>
            <a:pPr>
              <a:lnSpc>
                <a:spcPct val="90000"/>
              </a:lnSpc>
            </a:pPr>
            <a:r>
              <a:rPr lang="pl-PL" sz="4400" spc="-1" dirty="0">
                <a:solidFill>
                  <a:srgbClr val="000000"/>
                </a:solidFill>
                <a:uFill>
                  <a:solidFill>
                    <a:srgbClr val="FFFFFF"/>
                  </a:solidFill>
                </a:uFill>
                <a:latin typeface="Calibri Light"/>
              </a:rPr>
              <a:t>Scenariusze testowe</a:t>
            </a:r>
            <a:endParaRPr lang="pl-PL" spc="-1" dirty="0">
              <a:solidFill>
                <a:srgbClr val="000000"/>
              </a:solidFill>
              <a:uFill>
                <a:solidFill>
                  <a:srgbClr val="FFFFFF"/>
                </a:solidFill>
              </a:uFill>
              <a:latin typeface="Calibri"/>
            </a:endParaRPr>
          </a:p>
        </p:txBody>
      </p:sp>
      <p:sp>
        <p:nvSpPr>
          <p:cNvPr id="172" name="TextShape 2"/>
          <p:cNvSpPr txBox="1"/>
          <p:nvPr/>
        </p:nvSpPr>
        <p:spPr>
          <a:xfrm>
            <a:off x="1" y="1091821"/>
            <a:ext cx="7970292" cy="5766179"/>
          </a:xfrm>
          <a:prstGeom prst="rect">
            <a:avLst/>
          </a:prstGeom>
          <a:solidFill>
            <a:schemeClr val="accent3">
              <a:lumMod val="20000"/>
              <a:lumOff val="80000"/>
            </a:schemeClr>
          </a:solidFill>
          <a:ln>
            <a:noFill/>
          </a:ln>
        </p:spPr>
        <p:txBody>
          <a:bodyPr/>
          <a:lstStyle/>
          <a:p>
            <a:pPr>
              <a:lnSpc>
                <a:spcPct val="100000"/>
              </a:lnSpc>
            </a:pPr>
            <a:r>
              <a:rPr lang="pl-PL" sz="2800" b="1" spc="-1" dirty="0">
                <a:solidFill>
                  <a:srgbClr val="FFC000"/>
                </a:solidFill>
                <a:uFill>
                  <a:solidFill>
                    <a:srgbClr val="FFFFFF"/>
                  </a:solidFill>
                </a:uFill>
                <a:latin typeface="Calibri"/>
              </a:rPr>
              <a:t>Scenariusz testowania (skrypt testowy)</a:t>
            </a:r>
            <a:r>
              <a:rPr lang="pl-PL" sz="2800" spc="-1" dirty="0">
                <a:solidFill>
                  <a:srgbClr val="000000"/>
                </a:solidFill>
                <a:uFill>
                  <a:solidFill>
                    <a:srgbClr val="FFFFFF"/>
                  </a:solidFill>
                </a:uFill>
                <a:latin typeface="Calibri"/>
              </a:rPr>
              <a:t> – systematyczna obserwacja oczekiwanego działania programu; najczęściej - </a:t>
            </a:r>
            <a:r>
              <a:rPr lang="pl-PL" sz="2800" b="1" spc="-1" dirty="0">
                <a:solidFill>
                  <a:srgbClr val="FF3300"/>
                </a:solidFill>
                <a:uFill>
                  <a:solidFill>
                    <a:srgbClr val="FFFFFF"/>
                  </a:solidFill>
                </a:uFill>
                <a:latin typeface="Calibri"/>
              </a:rPr>
              <a:t>sekwencja przypadków testowych;</a:t>
            </a:r>
            <a:r>
              <a:rPr lang="pl-PL" sz="2800" spc="-1" dirty="0">
                <a:solidFill>
                  <a:srgbClr val="000000"/>
                </a:solidFill>
                <a:uFill>
                  <a:solidFill>
                    <a:srgbClr val="FFFFFF"/>
                  </a:solidFill>
                </a:uFill>
                <a:latin typeface="Calibri"/>
              </a:rPr>
              <a:t> dokument określający ciąg akcji umożliwiających wykonanie testu.
</a:t>
            </a:r>
          </a:p>
          <a:p>
            <a:pPr>
              <a:lnSpc>
                <a:spcPct val="100000"/>
              </a:lnSpc>
            </a:pPr>
            <a:r>
              <a:rPr lang="pl-PL" sz="2800" spc="-1" dirty="0">
                <a:solidFill>
                  <a:srgbClr val="000000"/>
                </a:solidFill>
                <a:uFill>
                  <a:solidFill>
                    <a:srgbClr val="FFFFFF"/>
                  </a:solidFill>
                </a:uFill>
                <a:latin typeface="Calibri"/>
              </a:rPr>
              <a:t>Typowe podejścia: </a:t>
            </a:r>
          </a:p>
          <a:p>
            <a:pPr marL="228600" indent="-228240">
              <a:lnSpc>
                <a:spcPct val="90000"/>
              </a:lnSpc>
              <a:buClr>
                <a:srgbClr val="000000"/>
              </a:buClr>
              <a:buFont typeface="Arial"/>
              <a:buChar char="•"/>
            </a:pPr>
            <a:r>
              <a:rPr lang="pl-PL" sz="2800" b="1" spc="-1" dirty="0">
                <a:solidFill>
                  <a:srgbClr val="000000"/>
                </a:solidFill>
                <a:uFill>
                  <a:solidFill>
                    <a:srgbClr val="FFFFFF"/>
                  </a:solidFill>
                </a:uFill>
                <a:latin typeface="Calibri"/>
              </a:rPr>
              <a:t>sekwencja logiczna</a:t>
            </a:r>
            <a:r>
              <a:rPr lang="pl-PL" sz="2800" spc="-1" dirty="0">
                <a:solidFill>
                  <a:srgbClr val="000000"/>
                </a:solidFill>
                <a:uFill>
                  <a:solidFill>
                    <a:srgbClr val="FFFFFF"/>
                  </a:solidFill>
                </a:uFill>
                <a:latin typeface="Calibri"/>
              </a:rPr>
              <a:t> - np. wg kolejnych działań, przypadków użycia</a:t>
            </a:r>
          </a:p>
          <a:p>
            <a:pPr marL="228600" indent="-228240">
              <a:lnSpc>
                <a:spcPct val="90000"/>
              </a:lnSpc>
              <a:buClr>
                <a:srgbClr val="000000"/>
              </a:buClr>
              <a:buFont typeface="Arial"/>
              <a:buChar char="•"/>
            </a:pPr>
            <a:r>
              <a:rPr lang="pl-PL" sz="2800" b="1" spc="-1" dirty="0">
                <a:solidFill>
                  <a:srgbClr val="000000"/>
                </a:solidFill>
                <a:uFill>
                  <a:solidFill>
                    <a:srgbClr val="FFFFFF"/>
                  </a:solidFill>
                </a:uFill>
                <a:latin typeface="Calibri"/>
              </a:rPr>
              <a:t>rozszerzanie obszarów testowania</a:t>
            </a:r>
            <a:r>
              <a:rPr lang="pl-PL" sz="2800" spc="-1" dirty="0">
                <a:solidFill>
                  <a:srgbClr val="000000"/>
                </a:solidFill>
                <a:uFill>
                  <a:solidFill>
                    <a:srgbClr val="FFFFFF"/>
                  </a:solidFill>
                </a:uFill>
                <a:latin typeface="Calibri"/>
              </a:rPr>
              <a:t> - zwykle przy sprawdzaniu poprawności działania </a:t>
            </a:r>
          </a:p>
          <a:p>
            <a:pPr marL="228600" indent="-228240">
              <a:lnSpc>
                <a:spcPct val="90000"/>
              </a:lnSpc>
              <a:buClr>
                <a:srgbClr val="000000"/>
              </a:buClr>
              <a:buFont typeface="Arial"/>
              <a:buChar char="•"/>
            </a:pPr>
            <a:r>
              <a:rPr lang="pl-PL" sz="2800" b="1" spc="-1" dirty="0">
                <a:solidFill>
                  <a:srgbClr val="000000"/>
                </a:solidFill>
                <a:uFill>
                  <a:solidFill>
                    <a:srgbClr val="FFFFFF"/>
                  </a:solidFill>
                </a:uFill>
                <a:latin typeface="Calibri"/>
              </a:rPr>
              <a:t>zawężanie obszarów testowania </a:t>
            </a:r>
            <a:r>
              <a:rPr lang="pl-PL" sz="2800" spc="-1" dirty="0">
                <a:solidFill>
                  <a:srgbClr val="000000"/>
                </a:solidFill>
                <a:uFill>
                  <a:solidFill>
                    <a:srgbClr val="FFFFFF"/>
                  </a:solidFill>
                </a:uFill>
                <a:latin typeface="Calibri"/>
              </a:rPr>
              <a:t>- przy lokalizacji usterki</a:t>
            </a:r>
          </a:p>
        </p:txBody>
      </p:sp>
      <p:pic>
        <p:nvPicPr>
          <p:cNvPr id="1028" name="Picture 4" descr="Image result for koliber">
            <a:extLst>
              <a:ext uri="{FF2B5EF4-FFF2-40B4-BE49-F238E27FC236}">
                <a16:creationId xmlns:a16="http://schemas.microsoft.com/office/drawing/2014/main" id="{8A08014B-8F33-4BCD-A7AC-351411BCA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292" y="1091821"/>
            <a:ext cx="4221708" cy="575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6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Co nas czeka w następnej części</a:t>
            </a:r>
            <a:endParaRPr lang="pl-PL" sz="1800" strike="noStrike" spc="-1">
              <a:solidFill>
                <a:srgbClr val="000000"/>
              </a:solidFill>
              <a:uFill>
                <a:solidFill>
                  <a:srgbClr val="FFFFFF"/>
                </a:solidFill>
              </a:uFill>
              <a:latin typeface="Calibri"/>
            </a:endParaRPr>
          </a:p>
        </p:txBody>
      </p:sp>
      <p:sp>
        <p:nvSpPr>
          <p:cNvPr id="127" name="TextShape 2"/>
          <p:cNvSpPr txBox="1"/>
          <p:nvPr/>
        </p:nvSpPr>
        <p:spPr>
          <a:xfrm>
            <a:off x="838080" y="1825560"/>
            <a:ext cx="8025480" cy="4350960"/>
          </a:xfrm>
          <a:prstGeom prst="rect">
            <a:avLst/>
          </a:prstGeom>
          <a:noFill/>
          <a:ln>
            <a:noFill/>
          </a:ln>
        </p:spPr>
        <p:txBody>
          <a:bodyPr/>
          <a:lstStyle/>
          <a:p>
            <a:pPr marL="360">
              <a:lnSpc>
                <a:spcPct val="90000"/>
              </a:lnSpc>
              <a:buClr>
                <a:srgbClr val="000000"/>
              </a:buClr>
            </a:pPr>
            <a:endParaRPr lang="pl-PL" sz="2800" strike="noStrike" spc="-1" dirty="0">
              <a:solidFill>
                <a:srgbClr val="000000"/>
              </a:solidFill>
              <a:uFill>
                <a:solidFill>
                  <a:srgbClr val="FFFFFF"/>
                </a:solidFill>
              </a:uFill>
              <a:latin typeface="Calibri"/>
            </a:endParaRPr>
          </a:p>
          <a:p>
            <a:pPr marL="228600" indent="-228240">
              <a:lnSpc>
                <a:spcPct val="90000"/>
              </a:lnSpc>
              <a:buClr>
                <a:srgbClr val="000000"/>
              </a:buClr>
              <a:buFont typeface="Arial"/>
              <a:buChar char="•"/>
            </a:pPr>
            <a:r>
              <a:rPr lang="pl-PL" sz="2800" strike="noStrike" spc="-1" dirty="0">
                <a:solidFill>
                  <a:srgbClr val="000000"/>
                </a:solidFill>
                <a:uFill>
                  <a:solidFill>
                    <a:srgbClr val="FFFFFF"/>
                  </a:solidFill>
                </a:uFill>
                <a:latin typeface="Calibri"/>
              </a:rPr>
              <a:t>Dowiemy się czym są przypadki testowe i scenariusze testowe</a:t>
            </a:r>
          </a:p>
          <a:p>
            <a:pPr marL="228600" indent="-228240">
              <a:lnSpc>
                <a:spcPct val="90000"/>
              </a:lnSpc>
              <a:buClr>
                <a:srgbClr val="000000"/>
              </a:buClr>
              <a:buFont typeface="Arial"/>
              <a:buChar char="•"/>
            </a:pPr>
            <a:r>
              <a:rPr lang="pl-PL" sz="2800" strike="noStrike" spc="-1" dirty="0">
                <a:solidFill>
                  <a:srgbClr val="000000"/>
                </a:solidFill>
                <a:uFill>
                  <a:solidFill>
                    <a:srgbClr val="FFFFFF"/>
                  </a:solidFill>
                </a:uFill>
                <a:latin typeface="Calibri"/>
              </a:rPr>
              <a:t>Jak je tworzyć </a:t>
            </a:r>
          </a:p>
          <a:p>
            <a:pPr marL="228600" indent="-228240">
              <a:lnSpc>
                <a:spcPct val="90000"/>
              </a:lnSpc>
              <a:buClr>
                <a:srgbClr val="000000"/>
              </a:buClr>
              <a:buFont typeface="Arial"/>
              <a:buChar char="•"/>
            </a:pPr>
            <a:r>
              <a:rPr lang="pl-PL" sz="2800" strike="noStrike" spc="-1" dirty="0">
                <a:solidFill>
                  <a:srgbClr val="000000"/>
                </a:solidFill>
                <a:uFill>
                  <a:solidFill>
                    <a:srgbClr val="FFFFFF"/>
                  </a:solidFill>
                </a:uFill>
                <a:latin typeface="Calibri"/>
              </a:rPr>
              <a:t>Jaki jest cykl życia błędu</a:t>
            </a:r>
          </a:p>
          <a:p>
            <a:pPr marL="228600" indent="-228240">
              <a:lnSpc>
                <a:spcPct val="90000"/>
              </a:lnSpc>
              <a:buClr>
                <a:srgbClr val="000000"/>
              </a:buClr>
              <a:buFont typeface="Arial"/>
              <a:buChar char="•"/>
            </a:pPr>
            <a:r>
              <a:rPr lang="pl-PL" sz="2800" strike="noStrike" spc="-1" dirty="0">
                <a:solidFill>
                  <a:srgbClr val="000000"/>
                </a:solidFill>
                <a:uFill>
                  <a:solidFill>
                    <a:srgbClr val="FFFFFF"/>
                  </a:solidFill>
                </a:uFill>
                <a:latin typeface="Calibri"/>
              </a:rPr>
              <a:t>Czym jest priorytet błędu</a:t>
            </a:r>
          </a:p>
          <a:p>
            <a:pPr marL="228600" indent="-228240">
              <a:lnSpc>
                <a:spcPct val="90000"/>
              </a:lnSpc>
              <a:buClr>
                <a:srgbClr val="000000"/>
              </a:buClr>
              <a:buFont typeface="Arial"/>
              <a:buChar char="•"/>
            </a:pPr>
            <a:r>
              <a:rPr lang="pl-PL" sz="2800" strike="noStrike" spc="-1" dirty="0">
                <a:solidFill>
                  <a:srgbClr val="000000"/>
                </a:solidFill>
                <a:uFill>
                  <a:solidFill>
                    <a:srgbClr val="FFFFFF"/>
                  </a:solidFill>
                </a:uFill>
                <a:latin typeface="Calibri"/>
              </a:rPr>
              <a:t>Poznamy narzędzia do zgłaszania/zarządzania błędami</a:t>
            </a:r>
          </a:p>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Poznamy białą i czarną skrzynkę</a:t>
            </a:r>
            <a:endParaRPr lang="pl-PL" sz="2800" strike="noStrike" spc="-1" dirty="0">
              <a:solidFill>
                <a:srgbClr val="000000"/>
              </a:solidFill>
              <a:uFill>
                <a:solidFill>
                  <a:srgbClr val="FFFFFF"/>
                </a:solidFill>
              </a:uFill>
              <a:latin typeface="Calibri"/>
            </a:endParaRPr>
          </a:p>
        </p:txBody>
      </p:sp>
      <p:pic>
        <p:nvPicPr>
          <p:cNvPr id="128" name="Obraz 4"/>
          <p:cNvPicPr/>
          <p:nvPr/>
        </p:nvPicPr>
        <p:blipFill>
          <a:blip r:embed="rId2"/>
          <a:stretch/>
        </p:blipFill>
        <p:spPr>
          <a:xfrm>
            <a:off x="4540680" y="5357160"/>
            <a:ext cx="952200" cy="952200"/>
          </a:xfrm>
          <a:prstGeom prst="rect">
            <a:avLst/>
          </a:prstGeom>
          <a:ln>
            <a:noFill/>
          </a:ln>
        </p:spPr>
      </p:pic>
      <p:pic>
        <p:nvPicPr>
          <p:cNvPr id="129" name="Obraz 5"/>
          <p:cNvPicPr/>
          <p:nvPr/>
        </p:nvPicPr>
        <p:blipFill>
          <a:blip r:embed="rId3"/>
          <a:stretch/>
        </p:blipFill>
        <p:spPr>
          <a:xfrm rot="5400000">
            <a:off x="7522200" y="2187360"/>
            <a:ext cx="6857640" cy="2482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 ćwiczenie</a:t>
            </a:r>
            <a:endParaRPr lang="pl-PL" sz="1800" strike="noStrike" spc="-1">
              <a:solidFill>
                <a:srgbClr val="000000"/>
              </a:solidFill>
              <a:uFill>
                <a:solidFill>
                  <a:srgbClr val="FFFFFF"/>
                </a:solidFill>
              </a:uFill>
              <a:latin typeface="Calibri"/>
            </a:endParaRPr>
          </a:p>
        </p:txBody>
      </p:sp>
      <p:sp>
        <p:nvSpPr>
          <p:cNvPr id="191" name="TextShape 2"/>
          <p:cNvSpPr txBox="1"/>
          <p:nvPr/>
        </p:nvSpPr>
        <p:spPr>
          <a:xfrm>
            <a:off x="838080" y="1825560"/>
            <a:ext cx="10515240" cy="4350960"/>
          </a:xfrm>
          <a:prstGeom prst="rect">
            <a:avLst/>
          </a:prstGeom>
          <a:noFill/>
          <a:ln>
            <a:noFill/>
          </a:ln>
        </p:spPr>
        <p:txBody>
          <a:bodyPr/>
          <a:lstStyle/>
          <a:p>
            <a:pPr>
              <a:lnSpc>
                <a:spcPct val="100000"/>
              </a:lnSpc>
            </a:pPr>
            <a:r>
              <a:rPr lang="pl-PL" sz="2800" strike="noStrike" spc="-1">
                <a:solidFill>
                  <a:srgbClr val="000000"/>
                </a:solidFill>
                <a:uFill>
                  <a:solidFill>
                    <a:srgbClr val="FFFFFF"/>
                  </a:solidFill>
                </a:uFill>
                <a:latin typeface="Calibri"/>
              </a:rPr>
              <a:t>Piszemy przypadki testowe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rotWithShape="1">
          <a:blip r:embed="rId3" cstate="email">
            <a:extLst>
              <a:ext uri="{28A0092B-C50C-407E-A947-70E740481C1C}">
                <a14:useLocalDpi xmlns:a14="http://schemas.microsoft.com/office/drawing/2010/main"/>
              </a:ext>
            </a:extLst>
          </a:blip>
          <a:srcRect b="22879"/>
          <a:stretch/>
        </p:blipFill>
        <p:spPr>
          <a:xfrm>
            <a:off x="0" y="0"/>
            <a:ext cx="12192000" cy="6858000"/>
          </a:xfrm>
          <a:prstGeom prst="rect">
            <a:avLst/>
          </a:prstGeom>
        </p:spPr>
      </p:pic>
      <p:grpSp>
        <p:nvGrpSpPr>
          <p:cNvPr id="7" name="Grupa 6"/>
          <p:cNvGrpSpPr/>
          <p:nvPr/>
        </p:nvGrpSpPr>
        <p:grpSpPr>
          <a:xfrm>
            <a:off x="7836028" y="4788000"/>
            <a:ext cx="4355976" cy="1656184"/>
            <a:chOff x="4788024" y="3240171"/>
            <a:chExt cx="4355976" cy="1295983"/>
          </a:xfrm>
        </p:grpSpPr>
        <p:sp>
          <p:nvSpPr>
            <p:cNvPr id="8" name="Prostokąt 7"/>
            <p:cNvSpPr/>
            <p:nvPr/>
          </p:nvSpPr>
          <p:spPr>
            <a:xfrm>
              <a:off x="4788024" y="3240171"/>
              <a:ext cx="4355976" cy="129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72000" rtlCol="0" anchor="ctr" anchorCtr="0"/>
            <a:lstStyle/>
            <a:p>
              <a:pPr>
                <a:lnSpc>
                  <a:spcPts val="2500"/>
                </a:lnSpc>
              </a:pPr>
              <a:r>
                <a:rPr lang="pl-PL" sz="2800" b="1" dirty="0">
                  <a:solidFill>
                    <a:schemeClr val="tx1">
                      <a:lumMod val="65000"/>
                      <a:lumOff val="35000"/>
                    </a:schemeClr>
                  </a:solidFill>
                </a:rPr>
                <a:t>Zarządzanie incydentami</a:t>
              </a:r>
            </a:p>
          </p:txBody>
        </p:sp>
        <p:cxnSp>
          <p:nvCxnSpPr>
            <p:cNvPr id="9" name="Łącznik prosty 8"/>
            <p:cNvCxnSpPr/>
            <p:nvPr/>
          </p:nvCxnSpPr>
          <p:spPr>
            <a:xfrm>
              <a:off x="5025600" y="4293096"/>
              <a:ext cx="573581" cy="1"/>
            </a:xfrm>
            <a:prstGeom prst="line">
              <a:avLst/>
            </a:prstGeom>
            <a:ln w="57150">
              <a:solidFill>
                <a:srgbClr val="33BC8E"/>
              </a:solidFill>
            </a:ln>
          </p:spPr>
          <p:style>
            <a:lnRef idx="1">
              <a:schemeClr val="accent1"/>
            </a:lnRef>
            <a:fillRef idx="0">
              <a:schemeClr val="accent1"/>
            </a:fillRef>
            <a:effectRef idx="0">
              <a:schemeClr val="accent1"/>
            </a:effectRef>
            <a:fontRef idx="minor">
              <a:schemeClr val="tx1"/>
            </a:fontRef>
          </p:style>
        </p:cxnSp>
      </p:grpSp>
      <p:sp>
        <p:nvSpPr>
          <p:cNvPr id="10" name="Rectangle 13"/>
          <p:cNvSpPr>
            <a:spLocks noChangeArrowheads="1"/>
          </p:cNvSpPr>
          <p:nvPr/>
        </p:nvSpPr>
        <p:spPr bwMode="auto">
          <a:xfrm>
            <a:off x="2128065" y="5995055"/>
            <a:ext cx="1191002" cy="110800"/>
          </a:xfrm>
          <a:prstGeom prst="rect">
            <a:avLst/>
          </a:prstGeom>
          <a:noFill/>
          <a:ln w="9525">
            <a:noFill/>
            <a:miter lim="800000"/>
            <a:headEnd/>
            <a:tailEnd/>
          </a:ln>
        </p:spPr>
        <p:txBody>
          <a:bodyPr wrap="square" lIns="0" tIns="0" rIns="0" bIns="0" anchor="ctr">
            <a:spAutoFit/>
          </a:bodyPr>
          <a:lstStyle/>
          <a:p>
            <a:pPr algn="r" eaLnBrk="0" hangingPunct="0">
              <a:lnSpc>
                <a:spcPct val="90000"/>
              </a:lnSpc>
              <a:spcBef>
                <a:spcPct val="40000"/>
              </a:spcBef>
              <a:defRPr/>
            </a:pPr>
            <a:r>
              <a:rPr lang="pl-PL" sz="800" dirty="0">
                <a:solidFill>
                  <a:schemeClr val="tx1">
                    <a:lumMod val="50000"/>
                    <a:lumOff val="50000"/>
                  </a:schemeClr>
                </a:solidFill>
                <a:ea typeface="Verdana" pitchFamily="34" charset="0"/>
                <a:cs typeface="Verdana" pitchFamily="34" charset="0"/>
              </a:rPr>
              <a:t>ZESPÓŁ Z SII WARSZAWA</a:t>
            </a:r>
            <a:endParaRPr lang="pl-PL" sz="800" b="1" dirty="0">
              <a:solidFill>
                <a:schemeClr val="tx1">
                  <a:lumMod val="50000"/>
                  <a:lumOff val="50000"/>
                </a:schemeClr>
              </a:solidFill>
              <a:ea typeface="Verdana" pitchFamily="34" charset="0"/>
              <a:cs typeface="Verdana" pitchFamily="34" charset="0"/>
            </a:endParaRPr>
          </a:p>
        </p:txBody>
      </p:sp>
      <p:pic>
        <p:nvPicPr>
          <p:cNvPr id="11" name="Obraz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3409931" y="5938029"/>
            <a:ext cx="255843" cy="212295"/>
          </a:xfrm>
          <a:prstGeom prst="rect">
            <a:avLst/>
          </a:prstGeom>
        </p:spPr>
      </p:pic>
    </p:spTree>
    <p:extLst>
      <p:ext uri="{BB962C8B-B14F-4D97-AF65-F5344CB8AC3E}">
        <p14:creationId xmlns:p14="http://schemas.microsoft.com/office/powerpoint/2010/main" val="166174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424218" y="728033"/>
            <a:ext cx="11022120" cy="28653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300" strike="noStrike" spc="-1" dirty="0" err="1">
                <a:solidFill>
                  <a:srgbClr val="000000"/>
                </a:solidFill>
                <a:uFill>
                  <a:solidFill>
                    <a:srgbClr val="FFFFFF"/>
                  </a:solidFill>
                </a:uFill>
                <a:latin typeface="Calibri"/>
                <a:ea typeface="DejaVu Sans"/>
              </a:rPr>
              <a:t>Człowiek</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popełnia</a:t>
            </a:r>
            <a:r>
              <a:rPr lang="en-US" sz="3300" strike="noStrike" spc="-1" dirty="0">
                <a:solidFill>
                  <a:srgbClr val="000000"/>
                </a:solidFill>
                <a:uFill>
                  <a:solidFill>
                    <a:srgbClr val="FFFFFF"/>
                  </a:solidFill>
                </a:uFill>
                <a:latin typeface="Calibri"/>
                <a:ea typeface="DejaVu Sans"/>
              </a:rPr>
              <a:t> </a:t>
            </a:r>
            <a:r>
              <a:rPr lang="en-US" sz="3600" b="1" strike="noStrike" spc="-1" dirty="0" err="1">
                <a:solidFill>
                  <a:srgbClr val="FFC000"/>
                </a:solidFill>
                <a:uFill>
                  <a:solidFill>
                    <a:srgbClr val="FFFFFF"/>
                  </a:solidFill>
                </a:uFill>
                <a:latin typeface="Calibri"/>
                <a:ea typeface="DejaVu Sans"/>
              </a:rPr>
              <a:t>błąd</a:t>
            </a:r>
            <a:r>
              <a:rPr lang="en-US" sz="3600" strike="noStrike" spc="-1" dirty="0">
                <a:solidFill>
                  <a:srgbClr val="000000"/>
                </a:solidFill>
                <a:uFill>
                  <a:solidFill>
                    <a:srgbClr val="FFFFFF"/>
                  </a:solidFill>
                </a:uFill>
                <a:latin typeface="Calibri"/>
                <a:ea typeface="DejaVu Sans"/>
              </a:rPr>
              <a:t> (</a:t>
            </a:r>
            <a:r>
              <a:rPr lang="en-US" sz="3600" b="1" strike="noStrike" spc="-1" dirty="0" err="1">
                <a:solidFill>
                  <a:srgbClr val="FFC000"/>
                </a:solidFill>
                <a:uFill>
                  <a:solidFill>
                    <a:srgbClr val="FFFFFF"/>
                  </a:solidFill>
                </a:uFill>
                <a:latin typeface="Calibri"/>
                <a:ea typeface="DejaVu Sans"/>
              </a:rPr>
              <a:t>pomyłkę</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której</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skutkiem</a:t>
            </a:r>
            <a:r>
              <a:rPr lang="en-US" sz="3300" strike="noStrike" spc="-1" dirty="0">
                <a:solidFill>
                  <a:srgbClr val="000000"/>
                </a:solidFill>
                <a:uFill>
                  <a:solidFill>
                    <a:srgbClr val="FFFFFF"/>
                  </a:solidFill>
                </a:uFill>
                <a:latin typeface="Calibri"/>
                <a:ea typeface="DejaVu Sans"/>
              </a:rPr>
              <a:t> jest </a:t>
            </a:r>
            <a:r>
              <a:rPr lang="en-US" sz="3600" b="1" strike="noStrike" spc="-1" dirty="0" err="1">
                <a:solidFill>
                  <a:srgbClr val="FFC000"/>
                </a:solidFill>
                <a:uFill>
                  <a:solidFill>
                    <a:srgbClr val="FFFFFF"/>
                  </a:solidFill>
                </a:uFill>
                <a:latin typeface="Calibri"/>
                <a:ea typeface="DejaVu Sans"/>
              </a:rPr>
              <a:t>defekt</a:t>
            </a:r>
            <a:r>
              <a:rPr lang="en-US" sz="3600" strike="noStrike" spc="-1" dirty="0">
                <a:solidFill>
                  <a:srgbClr val="000000"/>
                </a:solidFill>
                <a:uFill>
                  <a:solidFill>
                    <a:srgbClr val="FFFFFF"/>
                  </a:solidFill>
                </a:uFill>
                <a:latin typeface="Calibri"/>
                <a:ea typeface="DejaVu Sans"/>
              </a:rPr>
              <a:t> (</a:t>
            </a:r>
            <a:r>
              <a:rPr lang="en-US" sz="3600" b="1" strike="noStrike" spc="-1" dirty="0" err="1">
                <a:solidFill>
                  <a:srgbClr val="FFC000"/>
                </a:solidFill>
                <a:uFill>
                  <a:solidFill>
                    <a:srgbClr val="FFFFFF"/>
                  </a:solidFill>
                </a:uFill>
                <a:latin typeface="Calibri"/>
                <a:ea typeface="DejaVu Sans"/>
              </a:rPr>
              <a:t>usterka</a:t>
            </a:r>
            <a:r>
              <a:rPr lang="en-US" sz="3600" strike="noStrike" spc="-1" dirty="0">
                <a:solidFill>
                  <a:srgbClr val="000000"/>
                </a:solidFill>
                <a:uFill>
                  <a:solidFill>
                    <a:srgbClr val="FFFFFF"/>
                  </a:solidFill>
                </a:uFill>
                <a:latin typeface="Calibri"/>
                <a:ea typeface="DejaVu Sans"/>
              </a:rPr>
              <a:t>,</a:t>
            </a:r>
            <a:r>
              <a:rPr lang="en-US" sz="3600" b="1" strike="noStrike" spc="-1" dirty="0">
                <a:solidFill>
                  <a:srgbClr val="FFC000"/>
                </a:solidFill>
                <a:uFill>
                  <a:solidFill>
                    <a:srgbClr val="FFFFFF"/>
                  </a:solidFill>
                </a:uFill>
                <a:latin typeface="Calibri"/>
                <a:ea typeface="DejaVu Sans"/>
              </a:rPr>
              <a:t> bug</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Jeżeli</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kod</a:t>
            </a:r>
            <a:r>
              <a:rPr lang="en-US" sz="3300" strike="noStrike" spc="-1" dirty="0">
                <a:solidFill>
                  <a:srgbClr val="000000"/>
                </a:solidFill>
                <a:uFill>
                  <a:solidFill>
                    <a:srgbClr val="FFFFFF"/>
                  </a:solidFill>
                </a:uFill>
                <a:latin typeface="Calibri"/>
                <a:ea typeface="DejaVu Sans"/>
              </a:rPr>
              <a:t> z </a:t>
            </a:r>
            <a:r>
              <a:rPr lang="en-US" sz="3300" strike="noStrike" spc="-1" dirty="0" err="1">
                <a:solidFill>
                  <a:srgbClr val="000000"/>
                </a:solidFill>
                <a:uFill>
                  <a:solidFill>
                    <a:srgbClr val="FFFFFF"/>
                  </a:solidFill>
                </a:uFill>
                <a:latin typeface="Calibri"/>
                <a:ea typeface="DejaVu Sans"/>
              </a:rPr>
              <a:t>defektem</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zostanie</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wykonany</a:t>
            </a:r>
            <a:r>
              <a:rPr lang="en-US" sz="3300" strike="noStrike" spc="-1" dirty="0">
                <a:solidFill>
                  <a:srgbClr val="000000"/>
                </a:solidFill>
                <a:uFill>
                  <a:solidFill>
                    <a:srgbClr val="FFFFFF"/>
                  </a:solidFill>
                </a:uFill>
                <a:latin typeface="Calibri"/>
                <a:ea typeface="DejaVu Sans"/>
              </a:rPr>
              <a:t>, system </a:t>
            </a:r>
            <a:r>
              <a:rPr lang="en-US" sz="3300" strike="noStrike" spc="-1" dirty="0" err="1">
                <a:solidFill>
                  <a:srgbClr val="000000"/>
                </a:solidFill>
                <a:uFill>
                  <a:solidFill>
                    <a:srgbClr val="FFFFFF"/>
                  </a:solidFill>
                </a:uFill>
                <a:latin typeface="Calibri"/>
                <a:ea typeface="DejaVu Sans"/>
              </a:rPr>
              <a:t>nie</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zadziała</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zgodnie</a:t>
            </a:r>
            <a:r>
              <a:rPr lang="en-US" sz="3300" strike="noStrike" spc="-1" dirty="0">
                <a:solidFill>
                  <a:srgbClr val="000000"/>
                </a:solidFill>
                <a:uFill>
                  <a:solidFill>
                    <a:srgbClr val="FFFFFF"/>
                  </a:solidFill>
                </a:uFill>
                <a:latin typeface="Calibri"/>
                <a:ea typeface="DejaVu Sans"/>
              </a:rPr>
              <a:t> z </a:t>
            </a:r>
            <a:r>
              <a:rPr lang="en-US" sz="3300" strike="noStrike" spc="-1" dirty="0" err="1">
                <a:solidFill>
                  <a:srgbClr val="000000"/>
                </a:solidFill>
                <a:uFill>
                  <a:solidFill>
                    <a:srgbClr val="FFFFFF"/>
                  </a:solidFill>
                </a:uFill>
                <a:latin typeface="Calibri"/>
                <a:ea typeface="DejaVu Sans"/>
              </a:rPr>
              <a:t>oczekiwaniem</a:t>
            </a:r>
            <a:r>
              <a:rPr lang="en-US" sz="3300" strike="noStrike" spc="-1" dirty="0">
                <a:solidFill>
                  <a:srgbClr val="000000"/>
                </a:solidFill>
                <a:uFill>
                  <a:solidFill>
                    <a:srgbClr val="FFFFFF"/>
                  </a:solidFill>
                </a:uFill>
                <a:latin typeface="Calibri"/>
                <a:ea typeface="DejaVu Sans"/>
              </a:rPr>
              <a:t>, </a:t>
            </a:r>
            <a:r>
              <a:rPr lang="en-US" sz="3300" strike="noStrike" spc="-1" dirty="0" err="1">
                <a:solidFill>
                  <a:srgbClr val="000000"/>
                </a:solidFill>
                <a:uFill>
                  <a:solidFill>
                    <a:srgbClr val="FFFFFF"/>
                  </a:solidFill>
                </a:uFill>
                <a:latin typeface="Calibri"/>
                <a:ea typeface="DejaVu Sans"/>
              </a:rPr>
              <a:t>wywołując</a:t>
            </a:r>
            <a:r>
              <a:rPr lang="en-US" sz="3300" strike="noStrike" spc="-1" dirty="0">
                <a:solidFill>
                  <a:srgbClr val="000000"/>
                </a:solidFill>
                <a:uFill>
                  <a:solidFill>
                    <a:srgbClr val="FFFFFF"/>
                  </a:solidFill>
                </a:uFill>
                <a:latin typeface="Calibri"/>
                <a:ea typeface="DejaVu Sans"/>
              </a:rPr>
              <a:t> </a:t>
            </a:r>
            <a:r>
              <a:rPr lang="en-US" sz="3600" b="1" strike="noStrike" spc="-1" dirty="0" err="1">
                <a:solidFill>
                  <a:srgbClr val="FFC000"/>
                </a:solidFill>
                <a:uFill>
                  <a:solidFill>
                    <a:srgbClr val="FFFFFF"/>
                  </a:solidFill>
                </a:uFill>
                <a:latin typeface="Calibri"/>
                <a:ea typeface="DejaVu Sans"/>
              </a:rPr>
              <a:t>awarię</a:t>
            </a:r>
            <a:r>
              <a:rPr lang="en-US" sz="3300" strike="noStrike" spc="-1" dirty="0">
                <a:solidFill>
                  <a:srgbClr val="000000"/>
                </a:solidFill>
                <a:uFill>
                  <a:solidFill>
                    <a:srgbClr val="FFFFFF"/>
                  </a:solidFill>
                </a:uFill>
                <a:latin typeface="Calibri"/>
                <a:ea typeface="DejaVu Sans"/>
              </a:rPr>
              <a:t>.</a:t>
            </a:r>
            <a:endParaRPr lang="pl-PL" sz="3300" strike="noStrike" spc="-1" dirty="0">
              <a:solidFill>
                <a:srgbClr val="000000"/>
              </a:solidFill>
              <a:uFill>
                <a:solidFill>
                  <a:srgbClr val="FFFFFF"/>
                </a:solidFill>
              </a:uFill>
              <a:latin typeface="Calibri"/>
              <a:ea typeface="DejaVu Sans"/>
            </a:endParaRPr>
          </a:p>
          <a:p>
            <a:pPr algn="ctr">
              <a:lnSpc>
                <a:spcPct val="100000"/>
              </a:lnSpc>
            </a:pPr>
            <a:r>
              <a:rPr lang="pl-PL" sz="3300" spc="-1" dirty="0">
                <a:solidFill>
                  <a:srgbClr val="000000"/>
                </a:solidFill>
                <a:uFill>
                  <a:solidFill>
                    <a:srgbClr val="FFFFFF"/>
                  </a:solidFill>
                </a:uFill>
                <a:latin typeface="Calibri"/>
              </a:rPr>
              <a:t>Wspólne zaistnienie tych trzech czynników powoduje nieprawidłowe działanie testowanego produktu</a:t>
            </a:r>
            <a:endParaRPr lang="en-US" sz="1800" strike="noStrike" spc="-1" dirty="0">
              <a:solidFill>
                <a:srgbClr val="000000"/>
              </a:solidFill>
              <a:uFill>
                <a:solidFill>
                  <a:srgbClr val="FFFFFF"/>
                </a:solidFill>
              </a:uFill>
              <a:latin typeface="Arial"/>
            </a:endParaRPr>
          </a:p>
        </p:txBody>
      </p:sp>
      <p:pic>
        <p:nvPicPr>
          <p:cNvPr id="263" name="Picture 4"/>
          <p:cNvPicPr/>
          <p:nvPr/>
        </p:nvPicPr>
        <p:blipFill rotWithShape="1">
          <a:blip r:embed="rId3"/>
          <a:srcRect l="2116" t="16949" r="1745" b="6450"/>
          <a:stretch/>
        </p:blipFill>
        <p:spPr>
          <a:xfrm>
            <a:off x="3368842" y="4315326"/>
            <a:ext cx="5582654" cy="2406316"/>
          </a:xfrm>
          <a:prstGeom prst="rect">
            <a:avLst/>
          </a:prstGeom>
          <a:ln>
            <a:noFill/>
          </a:ln>
        </p:spPr>
      </p:pic>
    </p:spTree>
    <p:extLst>
      <p:ext uri="{BB962C8B-B14F-4D97-AF65-F5344CB8AC3E}">
        <p14:creationId xmlns:p14="http://schemas.microsoft.com/office/powerpoint/2010/main" val="2281713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44440" y="2011680"/>
            <a:ext cx="7654407" cy="4846320"/>
          </a:xfrm>
          <a:prstGeom prst="rect">
            <a:avLst/>
          </a:prstGeom>
          <a:noFill/>
          <a:ln>
            <a:noFill/>
          </a:ln>
        </p:spPr>
        <p:txBody>
          <a:bodyPr lIns="90000" tIns="45000" rIns="90000" bIns="45000"/>
          <a:lstStyle/>
          <a:p>
            <a:pPr>
              <a:lnSpc>
                <a:spcPct val="150000"/>
              </a:lnSpc>
            </a:pPr>
            <a:r>
              <a:rPr lang="en-US" sz="2600" strike="noStrike" spc="-1" dirty="0" err="1">
                <a:solidFill>
                  <a:srgbClr val="000000"/>
                </a:solidFill>
                <a:uFill>
                  <a:solidFill>
                    <a:srgbClr val="FFFFFF"/>
                  </a:solidFill>
                </a:uFill>
                <a:latin typeface="Arial"/>
              </a:rPr>
              <a:t>Różnice</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między</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spodziewanymi</a:t>
            </a:r>
            <a:r>
              <a:rPr lang="en-US" sz="2600" strike="noStrike" spc="-1" dirty="0">
                <a:solidFill>
                  <a:srgbClr val="000000"/>
                </a:solidFill>
                <a:uFill>
                  <a:solidFill>
                    <a:srgbClr val="FFFFFF"/>
                  </a:solidFill>
                </a:uFill>
                <a:latin typeface="Arial"/>
              </a:rPr>
              <a:t> a </a:t>
            </a:r>
            <a:r>
              <a:rPr lang="en-US" sz="2600" strike="noStrike" spc="-1" dirty="0" err="1">
                <a:solidFill>
                  <a:srgbClr val="000000"/>
                </a:solidFill>
                <a:uFill>
                  <a:solidFill>
                    <a:srgbClr val="FFFFFF"/>
                  </a:solidFill>
                </a:uFill>
                <a:latin typeface="Arial"/>
              </a:rPr>
              <a:t>rzeczywistymi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rezultatami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testów</a:t>
            </a:r>
            <a:r>
              <a:rPr lang="en-US" sz="2600" strike="noStrike" spc="-1" dirty="0">
                <a:solidFill>
                  <a:srgbClr val="000000"/>
                </a:solidFill>
                <a:uFill>
                  <a:solidFill>
                    <a:srgbClr val="FFFFFF"/>
                  </a:solidFill>
                </a:uFill>
                <a:latin typeface="Arial"/>
              </a:rPr>
              <a:t> - </a:t>
            </a:r>
            <a:r>
              <a:rPr lang="en-US" sz="2600" b="1" strike="noStrike" spc="-1" dirty="0" err="1">
                <a:solidFill>
                  <a:srgbClr val="000000"/>
                </a:solidFill>
                <a:uFill>
                  <a:solidFill>
                    <a:srgbClr val="FFFFFF"/>
                  </a:solidFill>
                </a:uFill>
                <a:latin typeface="Arial"/>
              </a:rPr>
              <a:t>incydenty</a:t>
            </a:r>
            <a:endParaRPr lang="en-US" sz="1800" strike="noStrike" spc="-1" dirty="0">
              <a:solidFill>
                <a:srgbClr val="000000"/>
              </a:solidFill>
              <a:uFill>
                <a:solidFill>
                  <a:srgbClr val="FFFFFF"/>
                </a:solidFill>
              </a:uFill>
              <a:latin typeface="Arial"/>
            </a:endParaRPr>
          </a:p>
          <a:p>
            <a:pPr>
              <a:lnSpc>
                <a:spcPct val="150000"/>
              </a:lnSpc>
            </a:pPr>
            <a:r>
              <a:rPr lang="en-US" sz="2600" strike="noStrike" spc="-1" dirty="0" err="1">
                <a:solidFill>
                  <a:srgbClr val="000000"/>
                </a:solidFill>
                <a:uFill>
                  <a:solidFill>
                    <a:srgbClr val="FFFFFF"/>
                  </a:solidFill>
                </a:uFill>
                <a:latin typeface="Arial"/>
              </a:rPr>
              <a:t>Incydenty</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są</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śledzone</a:t>
            </a:r>
            <a:r>
              <a:rPr lang="en-US" sz="2600" strike="noStrike" spc="-1" dirty="0">
                <a:solidFill>
                  <a:srgbClr val="000000"/>
                </a:solidFill>
                <a:uFill>
                  <a:solidFill>
                    <a:srgbClr val="FFFFFF"/>
                  </a:solidFill>
                </a:uFill>
                <a:latin typeface="Arial"/>
              </a:rPr>
              <a:t> od </a:t>
            </a:r>
            <a:r>
              <a:rPr lang="en-US" sz="2600" strike="noStrike" spc="-1" dirty="0" err="1">
                <a:solidFill>
                  <a:srgbClr val="000000"/>
                </a:solidFill>
                <a:uFill>
                  <a:solidFill>
                    <a:srgbClr val="FFFFFF"/>
                  </a:solidFill>
                </a:uFill>
                <a:latin typeface="Arial"/>
              </a:rPr>
              <a:t>momentu</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ich</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znalezienia</a:t>
            </a:r>
            <a:r>
              <a:rPr lang="en-US" sz="2600" strike="noStrike" spc="-1" dirty="0">
                <a:solidFill>
                  <a:srgbClr val="000000"/>
                </a:solidFill>
                <a:uFill>
                  <a:solidFill>
                    <a:srgbClr val="FFFFFF"/>
                  </a:solidFill>
                </a:uFill>
                <a:latin typeface="Arial"/>
              </a:rPr>
              <a:t> do </a:t>
            </a:r>
            <a:r>
              <a:rPr lang="en-US" sz="2600" strike="noStrike" spc="-1" dirty="0" err="1">
                <a:solidFill>
                  <a:srgbClr val="000000"/>
                </a:solidFill>
                <a:uFill>
                  <a:solidFill>
                    <a:srgbClr val="FFFFFF"/>
                  </a:solidFill>
                </a:uFill>
                <a:latin typeface="Arial"/>
              </a:rPr>
              <a:t>poprawy</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potwierdzenia</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rozwiązania</a:t>
            </a:r>
            <a:endParaRPr lang="en-US" sz="1800" strike="noStrike" spc="-1" dirty="0">
              <a:solidFill>
                <a:srgbClr val="000000"/>
              </a:solidFill>
              <a:uFill>
                <a:solidFill>
                  <a:srgbClr val="FFFFFF"/>
                </a:solidFill>
              </a:uFill>
              <a:latin typeface="Arial"/>
            </a:endParaRPr>
          </a:p>
          <a:p>
            <a:pPr>
              <a:lnSpc>
                <a:spcPct val="150000"/>
              </a:lnSpc>
            </a:pPr>
            <a:r>
              <a:rPr lang="en-US" sz="2600" strike="noStrike" spc="-1" dirty="0">
                <a:solidFill>
                  <a:srgbClr val="000000"/>
                </a:solidFill>
                <a:uFill>
                  <a:solidFill>
                    <a:srgbClr val="FFFFFF"/>
                  </a:solidFill>
                </a:uFill>
                <a:latin typeface="Arial"/>
              </a:rPr>
              <a:t>W </a:t>
            </a:r>
            <a:r>
              <a:rPr lang="en-US" sz="2600" strike="noStrike" spc="-1" dirty="0" err="1">
                <a:solidFill>
                  <a:srgbClr val="000000"/>
                </a:solidFill>
                <a:uFill>
                  <a:solidFill>
                    <a:srgbClr val="FFFFFF"/>
                  </a:solidFill>
                </a:uFill>
                <a:latin typeface="Arial"/>
              </a:rPr>
              <a:t>celu</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zarządzania</a:t>
            </a:r>
            <a:r>
              <a:rPr lang="en-US" sz="2600" strike="noStrike" spc="-1" dirty="0">
                <a:solidFill>
                  <a:srgbClr val="000000"/>
                </a:solidFill>
                <a:uFill>
                  <a:solidFill>
                    <a:srgbClr val="FFFFFF"/>
                  </a:solidFill>
                </a:uFill>
                <a:latin typeface="Arial"/>
              </a:rPr>
              <a:t> </a:t>
            </a:r>
            <a:r>
              <a:rPr lang="en-US" sz="4400" strike="noStrike" spc="-1" dirty="0" err="1">
                <a:solidFill>
                  <a:srgbClr val="000000"/>
                </a:solidFill>
                <a:uFill>
                  <a:solidFill>
                    <a:srgbClr val="FFFFFF"/>
                  </a:solidFill>
                </a:uFill>
                <a:latin typeface="Arial"/>
              </a:rPr>
              <a:t>incydentami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organizacja</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musi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ustanowić</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proces</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reguły</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obsługi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i</a:t>
            </a:r>
            <a:r>
              <a:rPr lang="en-US" sz="2600" strike="noStrike" spc="-1" dirty="0">
                <a:solidFill>
                  <a:srgbClr val="000000"/>
                </a:solidFill>
                <a:uFill>
                  <a:solidFill>
                    <a:srgbClr val="FFFFFF"/>
                  </a:solidFill>
                </a:uFill>
                <a:latin typeface="Arial"/>
              </a:rPr>
              <a:t> </a:t>
            </a:r>
            <a:r>
              <a:rPr lang="en-US" sz="2600" strike="noStrike" spc="-1" dirty="0" err="1">
                <a:solidFill>
                  <a:srgbClr val="000000"/>
                </a:solidFill>
                <a:uFill>
                  <a:solidFill>
                    <a:srgbClr val="FFFFFF"/>
                  </a:solidFill>
                </a:uFill>
                <a:latin typeface="Arial"/>
              </a:rPr>
              <a:t>klasyfikacji</a:t>
            </a:r>
            <a:r>
              <a:rPr lang="en-US" sz="2600" strike="noStrike" spc="-1" dirty="0">
                <a:solidFill>
                  <a:srgbClr val="000000"/>
                </a:solidFill>
                <a:uFill>
                  <a:solidFill>
                    <a:srgbClr val="FFFFFF"/>
                  </a:solidFill>
                </a:uFill>
                <a:latin typeface="Arial"/>
              </a:rPr>
              <a:t> </a:t>
            </a:r>
            <a:endParaRPr lang="en-US" sz="1800" strike="noStrike" spc="-1" dirty="0">
              <a:solidFill>
                <a:srgbClr val="000000"/>
              </a:solidFill>
              <a:uFill>
                <a:solidFill>
                  <a:srgbClr val="FFFFFF"/>
                </a:solidFill>
              </a:uFill>
              <a:latin typeface="Aria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Zarządzanie incydentami</a:t>
            </a:r>
            <a:endParaRPr lang="pl-PL" sz="1800" strike="noStrike" spc="-1">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296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44440" y="2011680"/>
            <a:ext cx="7654407" cy="4846320"/>
          </a:xfrm>
          <a:prstGeom prst="rect">
            <a:avLst/>
          </a:prstGeom>
          <a:noFill/>
          <a:ln>
            <a:noFill/>
          </a:ln>
        </p:spPr>
        <p:txBody>
          <a:bodyPr lIns="90000" tIns="45000" rIns="90000" bIns="45000"/>
          <a:lstStyle/>
          <a:p>
            <a:pPr>
              <a:lnSpc>
                <a:spcPct val="150000"/>
              </a:lnSpc>
            </a:pPr>
            <a:r>
              <a:rPr lang="en-US" sz="2800" spc="-1" dirty="0" err="1">
                <a:solidFill>
                  <a:srgbClr val="000000"/>
                </a:solidFill>
                <a:uFill>
                  <a:solidFill>
                    <a:srgbClr val="FFFFFF"/>
                  </a:solidFill>
                </a:uFill>
              </a:rPr>
              <a:t>Incydenty</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zgłaszane</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są</a:t>
            </a:r>
            <a:r>
              <a:rPr lang="en-US" sz="2800" spc="-1" dirty="0">
                <a:solidFill>
                  <a:srgbClr val="000000"/>
                </a:solidFill>
                <a:uFill>
                  <a:solidFill>
                    <a:srgbClr val="FFFFFF"/>
                  </a:solidFill>
                </a:uFill>
              </a:rPr>
              <a:t> </a:t>
            </a:r>
            <a:r>
              <a:rPr lang="en-US" sz="2800" spc="-1" dirty="0" err="1">
                <a:solidFill>
                  <a:srgbClr val="FF3333"/>
                </a:solidFill>
                <a:uFill>
                  <a:solidFill>
                    <a:srgbClr val="FFFFFF"/>
                  </a:solidFill>
                </a:uFill>
              </a:rPr>
              <a:t>podczas</a:t>
            </a:r>
            <a:r>
              <a:rPr lang="en-US" sz="2800" spc="-1" dirty="0">
                <a:solidFill>
                  <a:srgbClr val="000000"/>
                </a:solidFill>
                <a:uFill>
                  <a:solidFill>
                    <a:srgbClr val="FFFFFF"/>
                  </a:solidFill>
                </a:uFill>
              </a:rPr>
              <a:t>:
  </a:t>
            </a:r>
            <a:endParaRPr lang="pl-PL" sz="28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r>
              <a:rPr lang="en-US" sz="2800" spc="-1" dirty="0" err="1">
                <a:solidFill>
                  <a:srgbClr val="000000"/>
                </a:solidFill>
                <a:uFill>
                  <a:solidFill>
                    <a:srgbClr val="FFFFFF"/>
                  </a:solidFill>
                </a:uFill>
              </a:rPr>
              <a:t>tworzenia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oprogramowania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przeglądów</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testowania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lub</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użytkowania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oprogramowania</a:t>
            </a:r>
            <a:endParaRPr lang="en-US" sz="2800" spc="-1" dirty="0">
              <a:solidFill>
                <a:srgbClr val="000000"/>
              </a:solidFill>
              <a:uFill>
                <a:solidFill>
                  <a:srgbClr val="FFFFFF"/>
                </a:solidFill>
              </a:uFill>
            </a:endParaRPr>
          </a:p>
          <a:p>
            <a:pPr>
              <a:lnSpc>
                <a:spcPct val="150000"/>
              </a:lnSpc>
            </a:pPr>
            <a:endParaRPr lang="en-US" sz="1800" strike="noStrike" spc="-1" dirty="0">
              <a:solidFill>
                <a:srgbClr val="000000"/>
              </a:solidFill>
              <a:uFill>
                <a:solidFill>
                  <a:srgbClr val="FFFFFF"/>
                </a:solidFill>
              </a:uFill>
              <a:latin typeface="Aria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Zarządzanie incydentami</a:t>
            </a:r>
            <a:endParaRPr lang="pl-PL" sz="1800" strike="noStrike" spc="-1">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7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44440" y="2011680"/>
            <a:ext cx="7654407" cy="4846320"/>
          </a:xfrm>
          <a:prstGeom prst="rect">
            <a:avLst/>
          </a:prstGeom>
          <a:noFill/>
          <a:ln>
            <a:noFill/>
          </a:ln>
        </p:spPr>
        <p:txBody>
          <a:bodyPr lIns="90000" tIns="45000" rIns="90000" bIns="45000"/>
          <a:lstStyle/>
          <a:p>
            <a:pPr>
              <a:lnSpc>
                <a:spcPct val="150000"/>
              </a:lnSpc>
            </a:pPr>
            <a:r>
              <a:rPr lang="en-US" sz="2800" spc="-1" dirty="0" err="1">
                <a:solidFill>
                  <a:srgbClr val="000000"/>
                </a:solidFill>
                <a:uFill>
                  <a:solidFill>
                    <a:srgbClr val="FFFFFF"/>
                  </a:solidFill>
                </a:uFill>
              </a:rPr>
              <a:t>Incydenty</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zgłaszane</a:t>
            </a:r>
            <a:r>
              <a:rPr lang="en-US" sz="2800" spc="-1" dirty="0">
                <a:solidFill>
                  <a:srgbClr val="000000"/>
                </a:solidFill>
                <a:uFill>
                  <a:solidFill>
                    <a:srgbClr val="FFFFFF"/>
                  </a:solidFill>
                </a:uFill>
              </a:rPr>
              <a:t> </a:t>
            </a:r>
            <a:r>
              <a:rPr lang="en-US" sz="2800" spc="-1" dirty="0">
                <a:solidFill>
                  <a:srgbClr val="FF3333"/>
                </a:solidFill>
                <a:uFill>
                  <a:solidFill>
                    <a:srgbClr val="FFFFFF"/>
                  </a:solidFill>
                </a:uFill>
              </a:rPr>
              <a:t>w </a:t>
            </a:r>
            <a:r>
              <a:rPr lang="en-US" sz="2800" spc="-1" dirty="0" err="1">
                <a:solidFill>
                  <a:srgbClr val="FF3333"/>
                </a:solidFill>
                <a:uFill>
                  <a:solidFill>
                    <a:srgbClr val="FFFFFF"/>
                  </a:solidFill>
                </a:uFill>
              </a:rPr>
              <a:t>stosunku</a:t>
            </a:r>
            <a:r>
              <a:rPr lang="en-US" sz="2800" spc="-1" dirty="0">
                <a:solidFill>
                  <a:srgbClr val="FF3333"/>
                </a:solidFill>
                <a:uFill>
                  <a:solidFill>
                    <a:srgbClr val="FFFFFF"/>
                  </a:solidFill>
                </a:uFill>
              </a:rPr>
              <a:t> do</a:t>
            </a:r>
            <a:r>
              <a:rPr lang="en-US" sz="2800" spc="-1" dirty="0">
                <a:solidFill>
                  <a:srgbClr val="000000"/>
                </a:solidFill>
                <a:uFill>
                  <a:solidFill>
                    <a:srgbClr val="FFFFFF"/>
                  </a:solidFill>
                </a:uFill>
              </a:rPr>
              <a:t>: </a:t>
            </a:r>
            <a:endParaRPr lang="en-US" sz="1600" spc="-1" dirty="0">
              <a:solidFill>
                <a:srgbClr val="000000"/>
              </a:solidFill>
              <a:uFill>
                <a:solidFill>
                  <a:srgbClr val="FFFFFF"/>
                </a:solidFill>
              </a:uFill>
            </a:endParaRPr>
          </a:p>
          <a:p>
            <a:pPr>
              <a:lnSpc>
                <a:spcPct val="150000"/>
              </a:lnSpc>
            </a:pPr>
            <a:endParaRPr lang="en-US" sz="16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r>
              <a:rPr lang="en-US" sz="2800" spc="-1" dirty="0" err="1">
                <a:solidFill>
                  <a:srgbClr val="000000"/>
                </a:solidFill>
                <a:uFill>
                  <a:solidFill>
                    <a:srgbClr val="FFFFFF"/>
                  </a:solidFill>
                </a:uFill>
              </a:rPr>
              <a:t>kodu</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działającego</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oprogramowania</a:t>
            </a:r>
            <a:r>
              <a:rPr lang="en-US" sz="2800" spc="-1" dirty="0">
                <a:solidFill>
                  <a:srgbClr val="000000"/>
                </a:solidFill>
                <a:uFill>
                  <a:solidFill>
                    <a:srgbClr val="FFFFFF"/>
                  </a:solidFill>
                </a:uFill>
              </a:rPr>
              <a:t> </a:t>
            </a:r>
            <a:endParaRPr lang="pl-PL" sz="28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r>
              <a:rPr lang="pl-PL" sz="2800" spc="-1" dirty="0">
                <a:solidFill>
                  <a:srgbClr val="000000"/>
                </a:solidFill>
                <a:uFill>
                  <a:solidFill>
                    <a:srgbClr val="FFFFFF"/>
                  </a:solidFill>
                </a:uFill>
              </a:rPr>
              <a:t>w</a:t>
            </a:r>
            <a:r>
              <a:rPr lang="en-US" sz="2800" spc="-1" dirty="0" err="1">
                <a:solidFill>
                  <a:srgbClr val="000000"/>
                </a:solidFill>
                <a:uFill>
                  <a:solidFill>
                    <a:srgbClr val="FFFFFF"/>
                  </a:solidFill>
                </a:uFill>
              </a:rPr>
              <a:t>ymagań</a:t>
            </a:r>
            <a:endParaRPr lang="pl-PL" sz="28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r>
              <a:rPr lang="en-US" sz="2800" spc="-1" dirty="0" err="1">
                <a:solidFill>
                  <a:srgbClr val="000000"/>
                </a:solidFill>
                <a:uFill>
                  <a:solidFill>
                    <a:srgbClr val="FFFFFF"/>
                  </a:solidFill>
                </a:uFill>
              </a:rPr>
              <a:t>dokumentacji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testowej</a:t>
            </a:r>
            <a:endParaRPr lang="pl-PL" sz="28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r>
              <a:rPr lang="en-US" sz="2800" spc="-1" dirty="0" err="1">
                <a:solidFill>
                  <a:srgbClr val="000000"/>
                </a:solidFill>
                <a:uFill>
                  <a:solidFill>
                    <a:srgbClr val="FFFFFF"/>
                  </a:solidFill>
                </a:uFill>
              </a:rPr>
              <a:t>dokumentacji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użytkownika</a:t>
            </a:r>
            <a:endParaRPr lang="pl-PL" sz="2800" spc="-1" dirty="0">
              <a:solidFill>
                <a:srgbClr val="000000"/>
              </a:solidFill>
              <a:uFill>
                <a:solidFill>
                  <a:srgbClr val="FFFFFF"/>
                </a:solidFill>
              </a:uFill>
            </a:endParaRPr>
          </a:p>
          <a:p>
            <a:pPr marL="457200" indent="-457200">
              <a:lnSpc>
                <a:spcPct val="150000"/>
              </a:lnSpc>
              <a:buFont typeface="Wingdings" panose="05000000000000000000" pitchFamily="2" charset="2"/>
              <a:buChar char="Ø"/>
            </a:pPr>
            <a:endParaRPr lang="pl-PL" sz="2800" spc="-1" dirty="0">
              <a:solidFill>
                <a:srgbClr val="000000"/>
              </a:solidFill>
              <a:uFill>
                <a:solidFill>
                  <a:srgbClr val="FFFFFF"/>
                </a:solidFill>
              </a:uFil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Zarządzanie incydentami</a:t>
            </a:r>
            <a:endParaRPr lang="pl-PL" sz="1800" strike="noStrike" spc="-1">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5695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Cykl życia błędu</a:t>
            </a:r>
            <a:endParaRPr lang="pl-PL" sz="1800" strike="noStrike" spc="-1">
              <a:solidFill>
                <a:srgbClr val="000000"/>
              </a:solidFill>
              <a:uFill>
                <a:solidFill>
                  <a:srgbClr val="FFFFFF"/>
                </a:solidFill>
              </a:uFill>
              <a:latin typeface="Calibri"/>
            </a:endParaRPr>
          </a:p>
        </p:txBody>
      </p:sp>
      <p:pic>
        <p:nvPicPr>
          <p:cNvPr id="201" name="Symbol zastępczy zawartości 4"/>
          <p:cNvPicPr/>
          <p:nvPr/>
        </p:nvPicPr>
        <p:blipFill>
          <a:blip r:embed="rId3"/>
          <a:srcRect l="1060" t="1113" r="1282"/>
          <a:stretch/>
        </p:blipFill>
        <p:spPr>
          <a:xfrm>
            <a:off x="139860" y="1852380"/>
            <a:ext cx="11911680" cy="4236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44440" y="2011680"/>
            <a:ext cx="7654407" cy="4846320"/>
          </a:xfrm>
          <a:prstGeom prst="rect">
            <a:avLst/>
          </a:prstGeom>
          <a:noFill/>
          <a:ln>
            <a:noFill/>
          </a:ln>
        </p:spPr>
        <p:txBody>
          <a:bodyPr lIns="90000" tIns="45000" rIns="90000" bIns="45000"/>
          <a:lstStyle/>
          <a:p>
            <a:pPr>
              <a:lnSpc>
                <a:spcPct val="150000"/>
              </a:lnSpc>
            </a:pPr>
            <a:r>
              <a:rPr lang="pl-PL" sz="2800" spc="-1" dirty="0">
                <a:solidFill>
                  <a:srgbClr val="000000"/>
                </a:solidFill>
                <a:uFill>
                  <a:solidFill>
                    <a:srgbClr val="FFFFFF"/>
                  </a:solidFill>
                </a:uFill>
              </a:rPr>
              <a:t>Zysk z testowania wystąpi, jeśli koszt wykrycia defektów w fazach wcześniejszych nie przekroczy ewentualnych strat spowodowanych odkryciem i koniecznością naprawy defektu w fazach późniejszych, bądź u klienta.  </a:t>
            </a:r>
          </a:p>
          <a:p>
            <a:pPr>
              <a:lnSpc>
                <a:spcPct val="150000"/>
              </a:lnSpc>
            </a:pPr>
            <a:r>
              <a:rPr lang="en-US" sz="2800" spc="-1" dirty="0">
                <a:solidFill>
                  <a:srgbClr val="000000"/>
                </a:solidFill>
                <a:uFill>
                  <a:solidFill>
                    <a:srgbClr val="FFFFFF"/>
                  </a:solidFill>
                </a:uFill>
              </a:rPr>
              <a:t> </a:t>
            </a:r>
            <a:endParaRPr lang="en-US" sz="1600" spc="-1" dirty="0">
              <a:solidFill>
                <a:srgbClr val="000000"/>
              </a:solidFill>
              <a:uFill>
                <a:solidFill>
                  <a:srgbClr val="FFFFFF"/>
                </a:solidFill>
              </a:uFill>
            </a:endParaRPr>
          </a:p>
          <a:p>
            <a:pPr>
              <a:lnSpc>
                <a:spcPct val="150000"/>
              </a:lnSpc>
            </a:pPr>
            <a:endParaRPr lang="en-US" sz="1600" spc="-1" dirty="0">
              <a:solidFill>
                <a:srgbClr val="000000"/>
              </a:solidFill>
              <a:uFill>
                <a:solidFill>
                  <a:srgbClr val="FFFFFF"/>
                </a:solidFill>
              </a:uFill>
            </a:endParaRPr>
          </a:p>
          <a:p>
            <a:pPr>
              <a:lnSpc>
                <a:spcPct val="150000"/>
              </a:lnSpc>
            </a:pPr>
            <a:endParaRPr lang="pl-PL" sz="2800" spc="-1" dirty="0">
              <a:solidFill>
                <a:srgbClr val="000000"/>
              </a:solidFill>
              <a:uFill>
                <a:solidFill>
                  <a:srgbClr val="FFFFFF"/>
                </a:solidFill>
              </a:uFil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Koszt naprawy błędu</a:t>
            </a:r>
            <a:endParaRPr lang="pl-PL" sz="1800" strike="noStrike" spc="-1" dirty="0">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320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p:cNvPicPr/>
          <p:nvPr/>
        </p:nvPicPr>
        <p:blipFill>
          <a:blip r:embed="rId2"/>
          <a:stretch/>
        </p:blipFill>
        <p:spPr>
          <a:xfrm>
            <a:off x="1347480" y="273240"/>
            <a:ext cx="9076680" cy="6426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Obraz 1"/>
          <p:cNvPicPr/>
          <p:nvPr/>
        </p:nvPicPr>
        <p:blipFill>
          <a:blip r:embed="rId3"/>
          <a:stretch/>
        </p:blipFill>
        <p:spPr>
          <a:xfrm>
            <a:off x="270000" y="0"/>
            <a:ext cx="1169604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3">
            <a:extLst>
              <a:ext uri="{FF2B5EF4-FFF2-40B4-BE49-F238E27FC236}">
                <a16:creationId xmlns:a16="http://schemas.microsoft.com/office/drawing/2014/main" id="{CF960BA5-CCBC-4D9B-91F6-10F2507BD1FB}"/>
              </a:ext>
            </a:extLst>
          </p:cNvPr>
          <p:cNvPicPr>
            <a:picLocks noChangeAspect="1"/>
          </p:cNvPicPr>
          <p:nvPr/>
        </p:nvPicPr>
        <p:blipFill rotWithShape="1">
          <a:blip r:embed="rId2">
            <a:extLst>
              <a:ext uri="{28A0092B-C50C-407E-A947-70E740481C1C}">
                <a14:useLocalDpi xmlns:a14="http://schemas.microsoft.com/office/drawing/2010/main"/>
              </a:ext>
            </a:extLst>
          </a:blip>
          <a:srcRect t="9836" b="15164"/>
          <a:stretch/>
        </p:blipFill>
        <p:spPr>
          <a:xfrm>
            <a:off x="0" y="0"/>
            <a:ext cx="12192000" cy="6858000"/>
          </a:xfrm>
          <a:prstGeom prst="rect">
            <a:avLst/>
          </a:prstGeom>
        </p:spPr>
      </p:pic>
      <p:sp>
        <p:nvSpPr>
          <p:cNvPr id="4" name="Prostokąt 15">
            <a:extLst>
              <a:ext uri="{FF2B5EF4-FFF2-40B4-BE49-F238E27FC236}">
                <a16:creationId xmlns:a16="http://schemas.microsoft.com/office/drawing/2014/main" id="{E0F6E5D6-4E78-4E84-AF87-FDCB12E2A1FD}"/>
              </a:ext>
            </a:extLst>
          </p:cNvPr>
          <p:cNvSpPr/>
          <p:nvPr/>
        </p:nvSpPr>
        <p:spPr>
          <a:xfrm>
            <a:off x="6760029" y="4788000"/>
            <a:ext cx="5431974"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72000" rtlCol="0" anchor="ctr" anchorCtr="0"/>
          <a:lstStyle/>
          <a:p>
            <a:pPr>
              <a:lnSpc>
                <a:spcPts val="2500"/>
              </a:lnSpc>
            </a:pPr>
            <a:r>
              <a:rPr lang="pl-PL" sz="2800" b="1" dirty="0">
                <a:solidFill>
                  <a:schemeClr val="tx1">
                    <a:lumMod val="65000"/>
                    <a:lumOff val="35000"/>
                  </a:schemeClr>
                </a:solidFill>
              </a:rPr>
              <a:t>Scenariusze &amp; przypadki testowe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05"/>
          <p:cNvPicPr/>
          <p:nvPr/>
        </p:nvPicPr>
        <p:blipFill>
          <a:blip r:embed="rId2"/>
          <a:stretch/>
        </p:blipFill>
        <p:spPr>
          <a:xfrm>
            <a:off x="1555920" y="-11520"/>
            <a:ext cx="912636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348920" y="1726920"/>
            <a:ext cx="10263960" cy="4312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60">
              <a:lnSpc>
                <a:spcPct val="150000"/>
              </a:lnSpc>
              <a:buClr>
                <a:srgbClr val="FFA000"/>
              </a:buClr>
              <a:buSzPct val="90000"/>
            </a:pPr>
            <a:r>
              <a:rPr lang="en-US" sz="2400" strike="noStrike" spc="-1" dirty="0" err="1">
                <a:solidFill>
                  <a:srgbClr val="000000"/>
                </a:solidFill>
                <a:uFill>
                  <a:solidFill>
                    <a:srgbClr val="FFFFFF"/>
                  </a:solidFill>
                </a:uFill>
                <a:latin typeface="Arial"/>
              </a:rPr>
              <a:t>Cele</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raportowania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incydentów</a:t>
            </a:r>
            <a:r>
              <a:rPr lang="en-US" sz="2400" strike="noStrike" spc="-1" dirty="0">
                <a:solidFill>
                  <a:srgbClr val="000000"/>
                </a:solidFill>
                <a:uFill>
                  <a:solidFill>
                    <a:srgbClr val="FFFFFF"/>
                  </a:solidFill>
                </a:uFill>
                <a:latin typeface="Arial"/>
              </a:rPr>
              <a:t>:</a:t>
            </a:r>
            <a:endParaRPr lang="en-US" sz="1800" strike="noStrike" spc="-1" dirty="0">
              <a:solidFill>
                <a:srgbClr val="000000"/>
              </a:solidFill>
              <a:uFill>
                <a:solidFill>
                  <a:srgbClr val="FFFFFF"/>
                </a:solidFill>
              </a:uFill>
              <a:latin typeface="Arial"/>
            </a:endParaRPr>
          </a:p>
          <a:p>
            <a:pPr marL="360">
              <a:lnSpc>
                <a:spcPct val="150000"/>
              </a:lnSpc>
              <a:buClr>
                <a:srgbClr val="FFA000"/>
              </a:buClr>
              <a:buSzPct val="90000"/>
            </a:pPr>
            <a:endParaRPr lang="en-US" sz="1800" strike="noStrike" spc="-1" dirty="0">
              <a:solidFill>
                <a:srgbClr val="000000"/>
              </a:solidFill>
              <a:uFill>
                <a:solidFill>
                  <a:srgbClr val="FFFFFF"/>
                </a:solidFill>
              </a:uFill>
              <a:latin typeface="Arial"/>
            </a:endParaRPr>
          </a:p>
          <a:p>
            <a:pPr marL="380880" lvl="1" indent="190440">
              <a:lnSpc>
                <a:spcPct val="150000"/>
              </a:lnSpc>
              <a:buClr>
                <a:srgbClr val="FFA000"/>
              </a:buClr>
              <a:buSzPct val="90000"/>
              <a:buFont typeface="Wingdings" charset="2"/>
              <a:buChar char=""/>
            </a:pPr>
            <a:r>
              <a:rPr lang="pl-PL"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Dostarczenie</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programistom</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informacji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która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pozwoli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na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identyfikację</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poprawę</a:t>
            </a:r>
            <a:r>
              <a:rPr lang="en-US" sz="2400" strike="noStrike" spc="-1" dirty="0">
                <a:solidFill>
                  <a:srgbClr val="000000"/>
                </a:solidFill>
                <a:uFill>
                  <a:solidFill>
                    <a:srgbClr val="FFFFFF"/>
                  </a:solidFill>
                </a:uFill>
                <a:latin typeface="Arial"/>
              </a:rPr>
              <a:t> </a:t>
            </a:r>
            <a:endParaRPr lang="pl-PL" sz="2400" strike="noStrike" spc="-1" dirty="0">
              <a:solidFill>
                <a:srgbClr val="000000"/>
              </a:solidFill>
              <a:uFill>
                <a:solidFill>
                  <a:srgbClr val="FFFFFF"/>
                </a:solidFill>
              </a:uFill>
              <a:latin typeface="Arial"/>
            </a:endParaRPr>
          </a:p>
          <a:p>
            <a:pPr marL="380880" lvl="1" indent="190440">
              <a:lnSpc>
                <a:spcPct val="150000"/>
              </a:lnSpc>
              <a:buClr>
                <a:srgbClr val="FFA000"/>
              </a:buClr>
              <a:buSzPct val="90000"/>
              <a:buFont typeface="Wingdings" charset="2"/>
              <a:buChar char=""/>
            </a:pPr>
            <a:r>
              <a:rPr lang="pl-PL" sz="2400"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Dostarczenie</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informacji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kierownikom</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testów</a:t>
            </a:r>
            <a:r>
              <a:rPr lang="en-US" sz="2400" strike="noStrike" spc="-1" dirty="0">
                <a:solidFill>
                  <a:srgbClr val="000000"/>
                </a:solidFill>
                <a:uFill>
                  <a:solidFill>
                    <a:srgbClr val="FFFFFF"/>
                  </a:solidFill>
                </a:uFill>
                <a:latin typeface="Arial"/>
              </a:rPr>
              <a:t> o </a:t>
            </a:r>
            <a:r>
              <a:rPr lang="en-US" sz="2400" strike="noStrike" spc="-1" dirty="0" err="1">
                <a:solidFill>
                  <a:srgbClr val="000000"/>
                </a:solidFill>
                <a:uFill>
                  <a:solidFill>
                    <a:srgbClr val="FFFFFF"/>
                  </a:solidFill>
                </a:uFill>
                <a:latin typeface="Arial"/>
              </a:rPr>
              <a:t>jakości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oprogramowania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postępie</a:t>
            </a:r>
            <a:r>
              <a:rPr lang="en-US" sz="2400" strike="noStrike" spc="-1" dirty="0">
                <a:solidFill>
                  <a:srgbClr val="000000"/>
                </a:solidFill>
                <a:uFill>
                  <a:solidFill>
                    <a:srgbClr val="FFFFFF"/>
                  </a:solidFill>
                </a:uFill>
                <a:latin typeface="Arial"/>
              </a:rPr>
              <a:t> w </a:t>
            </a:r>
            <a:r>
              <a:rPr lang="en-US" sz="2400" strike="noStrike" spc="-1" dirty="0" err="1">
                <a:solidFill>
                  <a:srgbClr val="000000"/>
                </a:solidFill>
                <a:uFill>
                  <a:solidFill>
                    <a:srgbClr val="FFFFFF"/>
                  </a:solidFill>
                </a:uFill>
                <a:latin typeface="Arial"/>
              </a:rPr>
              <a:t>testach</a:t>
            </a:r>
            <a:endParaRPr lang="en-US" sz="1800" strike="noStrike" spc="-1" dirty="0">
              <a:solidFill>
                <a:srgbClr val="000000"/>
              </a:solidFill>
              <a:uFill>
                <a:solidFill>
                  <a:srgbClr val="FFFFFF"/>
                </a:solidFill>
              </a:uFill>
              <a:latin typeface="Arial"/>
            </a:endParaRPr>
          </a:p>
          <a:p>
            <a:pPr marL="380880" lvl="1" indent="190440">
              <a:lnSpc>
                <a:spcPct val="150000"/>
              </a:lnSpc>
              <a:buClr>
                <a:srgbClr val="FFA000"/>
              </a:buClr>
              <a:buSzPct val="90000"/>
              <a:buFont typeface="Wingdings" charset="2"/>
              <a:buChar char=""/>
            </a:pPr>
            <a:r>
              <a:rPr lang="pl-PL"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Dostarczanie</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informacji</a:t>
            </a:r>
            <a:r>
              <a:rPr lang="en-US" sz="2400" strike="noStrike" spc="-1" dirty="0">
                <a:solidFill>
                  <a:srgbClr val="000000"/>
                </a:solidFill>
                <a:uFill>
                  <a:solidFill>
                    <a:srgbClr val="FFFFFF"/>
                  </a:solidFill>
                </a:uFill>
                <a:latin typeface="Arial"/>
              </a:rPr>
              <a:t> do </a:t>
            </a:r>
            <a:r>
              <a:rPr lang="en-US" sz="2400" strike="noStrike" spc="-1" dirty="0" err="1">
                <a:solidFill>
                  <a:srgbClr val="000000"/>
                </a:solidFill>
                <a:uFill>
                  <a:solidFill>
                    <a:srgbClr val="FFFFFF"/>
                  </a:solidFill>
                </a:uFill>
                <a:latin typeface="Arial"/>
              </a:rPr>
              <a:t>poprawy</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procesu</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testowego</a:t>
            </a:r>
            <a:endParaRPr lang="en-US" sz="1800" strike="noStrike" spc="-1" dirty="0">
              <a:solidFill>
                <a:srgbClr val="000000"/>
              </a:solidFill>
              <a:uFill>
                <a:solidFill>
                  <a:srgbClr val="FFFFFF"/>
                </a:solidFill>
              </a:uFill>
              <a:latin typeface="Arial"/>
            </a:endParaRPr>
          </a:p>
        </p:txBody>
      </p:sp>
      <p:sp>
        <p:nvSpPr>
          <p:cNvPr id="208"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Raportowanie błędów</a:t>
            </a:r>
            <a:endParaRPr lang="pl-PL" sz="180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244440" y="2011680"/>
            <a:ext cx="7654407" cy="4846320"/>
          </a:xfrm>
          <a:prstGeom prst="rect">
            <a:avLst/>
          </a:prstGeom>
          <a:noFill/>
          <a:ln>
            <a:noFill/>
          </a:ln>
        </p:spPr>
        <p:txBody>
          <a:bodyPr lIns="90000" tIns="45000" rIns="90000" bIns="45000"/>
          <a:lstStyle/>
          <a:p>
            <a:pPr marL="360">
              <a:lnSpc>
                <a:spcPct val="150000"/>
              </a:lnSpc>
              <a:buClr>
                <a:srgbClr val="FFA000"/>
              </a:buClr>
              <a:buSzPct val="90000"/>
            </a:pPr>
            <a:r>
              <a:rPr lang="en-US" sz="2800" spc="-1" dirty="0" err="1">
                <a:solidFill>
                  <a:srgbClr val="000000"/>
                </a:solidFill>
                <a:uFill>
                  <a:solidFill>
                    <a:srgbClr val="FFFFFF"/>
                  </a:solidFill>
                </a:uFill>
              </a:rPr>
              <a:t>Cele</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raportowania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incydentów</a:t>
            </a:r>
            <a:r>
              <a:rPr lang="en-US" sz="2800" spc="-1" dirty="0">
                <a:solidFill>
                  <a:srgbClr val="000000"/>
                </a:solidFill>
                <a:uFill>
                  <a:solidFill>
                    <a:srgbClr val="FFFFFF"/>
                  </a:solidFill>
                </a:uFill>
              </a:rPr>
              <a:t>:</a:t>
            </a:r>
          </a:p>
          <a:p>
            <a:pPr marL="380880" lvl="1" indent="190440">
              <a:lnSpc>
                <a:spcPct val="150000"/>
              </a:lnSpc>
              <a:buClr>
                <a:srgbClr val="FFA000"/>
              </a:buClr>
              <a:buSzPct val="90000"/>
              <a:buFont typeface="Wingdings" charset="2"/>
              <a:buChar char=""/>
            </a:pPr>
            <a:r>
              <a:rPr lang="pl-PL" sz="2800" spc="-1" dirty="0">
                <a:solidFill>
                  <a:srgbClr val="000000"/>
                </a:solidFill>
                <a:uFill>
                  <a:solidFill>
                    <a:srgbClr val="FFFFFF"/>
                  </a:solidFill>
                </a:uFill>
              </a:rPr>
              <a:t>  </a:t>
            </a:r>
            <a:r>
              <a:rPr lang="en-US" sz="2800" spc="-1" dirty="0" err="1">
                <a:solidFill>
                  <a:srgbClr val="000000"/>
                </a:solidFill>
                <a:uFill>
                  <a:solidFill>
                    <a:srgbClr val="FFFFFF"/>
                  </a:solidFill>
                </a:uFill>
              </a:rPr>
              <a:t>Dostarczenie</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programistom</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informacji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która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pozwoli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na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identyfikację</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poprawę</a:t>
            </a:r>
            <a:r>
              <a:rPr lang="en-US" sz="2800" spc="-1" dirty="0">
                <a:solidFill>
                  <a:srgbClr val="000000"/>
                </a:solidFill>
                <a:uFill>
                  <a:solidFill>
                    <a:srgbClr val="FFFFFF"/>
                  </a:solidFill>
                </a:uFill>
              </a:rPr>
              <a:t> </a:t>
            </a:r>
            <a:endParaRPr lang="pl-PL" sz="2800" spc="-1" dirty="0">
              <a:solidFill>
                <a:srgbClr val="000000"/>
              </a:solidFill>
              <a:uFill>
                <a:solidFill>
                  <a:srgbClr val="FFFFFF"/>
                </a:solidFill>
              </a:uFill>
            </a:endParaRPr>
          </a:p>
          <a:p>
            <a:pPr marL="380880" lvl="1" indent="190440">
              <a:lnSpc>
                <a:spcPct val="150000"/>
              </a:lnSpc>
              <a:buClr>
                <a:srgbClr val="FFA000"/>
              </a:buClr>
              <a:buSzPct val="90000"/>
              <a:buFont typeface="Wingdings" charset="2"/>
              <a:buChar char=""/>
            </a:pPr>
            <a:r>
              <a:rPr lang="pl-PL" sz="2800" spc="-1" dirty="0">
                <a:solidFill>
                  <a:srgbClr val="000000"/>
                </a:solidFill>
                <a:uFill>
                  <a:solidFill>
                    <a:srgbClr val="FFFFFF"/>
                  </a:solidFill>
                </a:uFill>
              </a:rPr>
              <a:t>  </a:t>
            </a:r>
            <a:r>
              <a:rPr lang="en-US" sz="2800" spc="-1" dirty="0" err="1">
                <a:solidFill>
                  <a:srgbClr val="000000"/>
                </a:solidFill>
                <a:uFill>
                  <a:solidFill>
                    <a:srgbClr val="FFFFFF"/>
                  </a:solidFill>
                </a:uFill>
              </a:rPr>
              <a:t>Dostarczenie</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informacji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kierownikom</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testów</a:t>
            </a:r>
            <a:r>
              <a:rPr lang="en-US" sz="2800" spc="-1" dirty="0">
                <a:solidFill>
                  <a:srgbClr val="000000"/>
                </a:solidFill>
                <a:uFill>
                  <a:solidFill>
                    <a:srgbClr val="FFFFFF"/>
                  </a:solidFill>
                </a:uFill>
              </a:rPr>
              <a:t> o </a:t>
            </a:r>
            <a:r>
              <a:rPr lang="en-US" sz="2800" spc="-1" dirty="0" err="1">
                <a:solidFill>
                  <a:srgbClr val="000000"/>
                </a:solidFill>
                <a:uFill>
                  <a:solidFill>
                    <a:srgbClr val="FFFFFF"/>
                  </a:solidFill>
                </a:uFill>
              </a:rPr>
              <a:t>jakości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oprogramowania</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i</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postępie</a:t>
            </a:r>
            <a:r>
              <a:rPr lang="en-US" sz="2800" spc="-1" dirty="0">
                <a:solidFill>
                  <a:srgbClr val="000000"/>
                </a:solidFill>
                <a:uFill>
                  <a:solidFill>
                    <a:srgbClr val="FFFFFF"/>
                  </a:solidFill>
                </a:uFill>
              </a:rPr>
              <a:t> w </a:t>
            </a:r>
            <a:r>
              <a:rPr lang="en-US" sz="2800" spc="-1" dirty="0" err="1">
                <a:solidFill>
                  <a:srgbClr val="000000"/>
                </a:solidFill>
                <a:uFill>
                  <a:solidFill>
                    <a:srgbClr val="FFFFFF"/>
                  </a:solidFill>
                </a:uFill>
              </a:rPr>
              <a:t>testach</a:t>
            </a:r>
            <a:endParaRPr lang="en-US" sz="2800" spc="-1" dirty="0">
              <a:solidFill>
                <a:srgbClr val="000000"/>
              </a:solidFill>
              <a:uFill>
                <a:solidFill>
                  <a:srgbClr val="FFFFFF"/>
                </a:solidFill>
              </a:uFill>
            </a:endParaRPr>
          </a:p>
          <a:p>
            <a:pPr marL="380880" lvl="1" indent="190440">
              <a:lnSpc>
                <a:spcPct val="150000"/>
              </a:lnSpc>
              <a:buClr>
                <a:srgbClr val="FFA000"/>
              </a:buClr>
              <a:buSzPct val="90000"/>
              <a:buFont typeface="Wingdings" charset="2"/>
              <a:buChar char=""/>
            </a:pPr>
            <a:r>
              <a:rPr lang="pl-PL" sz="2800" spc="-1" dirty="0">
                <a:solidFill>
                  <a:srgbClr val="000000"/>
                </a:solidFill>
                <a:uFill>
                  <a:solidFill>
                    <a:srgbClr val="FFFFFF"/>
                  </a:solidFill>
                </a:uFill>
              </a:rPr>
              <a:t>I</a:t>
            </a:r>
            <a:r>
              <a:rPr lang="en-US" sz="2800" spc="-1" dirty="0" err="1">
                <a:solidFill>
                  <a:srgbClr val="000000"/>
                </a:solidFill>
                <a:uFill>
                  <a:solidFill>
                    <a:srgbClr val="FFFFFF"/>
                  </a:solidFill>
                </a:uFill>
              </a:rPr>
              <a:t>nformacj</a:t>
            </a:r>
            <a:r>
              <a:rPr lang="pl-PL" sz="2800" spc="-1" dirty="0">
                <a:solidFill>
                  <a:srgbClr val="000000"/>
                </a:solidFill>
                <a:uFill>
                  <a:solidFill>
                    <a:srgbClr val="FFFFFF"/>
                  </a:solidFill>
                </a:uFill>
              </a:rPr>
              <a:t>a</a:t>
            </a:r>
            <a:r>
              <a:rPr lang="en-US" sz="2800" spc="-1" dirty="0">
                <a:solidFill>
                  <a:srgbClr val="000000"/>
                </a:solidFill>
                <a:uFill>
                  <a:solidFill>
                    <a:srgbClr val="FFFFFF"/>
                  </a:solidFill>
                </a:uFill>
              </a:rPr>
              <a:t> do </a:t>
            </a:r>
            <a:r>
              <a:rPr lang="en-US" sz="2800" spc="-1" dirty="0" err="1">
                <a:solidFill>
                  <a:srgbClr val="000000"/>
                </a:solidFill>
                <a:uFill>
                  <a:solidFill>
                    <a:srgbClr val="FFFFFF"/>
                  </a:solidFill>
                </a:uFill>
              </a:rPr>
              <a:t>poprawy</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procesu</a:t>
            </a:r>
            <a:r>
              <a:rPr lang="en-US" sz="2800" spc="-1" dirty="0">
                <a:solidFill>
                  <a:srgbClr val="000000"/>
                </a:solidFill>
                <a:uFill>
                  <a:solidFill>
                    <a:srgbClr val="FFFFFF"/>
                  </a:solidFill>
                </a:uFill>
              </a:rPr>
              <a:t> </a:t>
            </a:r>
            <a:r>
              <a:rPr lang="en-US" sz="2800" spc="-1" dirty="0" err="1">
                <a:solidFill>
                  <a:srgbClr val="000000"/>
                </a:solidFill>
                <a:uFill>
                  <a:solidFill>
                    <a:srgbClr val="FFFFFF"/>
                  </a:solidFill>
                </a:uFill>
              </a:rPr>
              <a:t>testowego</a:t>
            </a:r>
            <a:r>
              <a:rPr lang="en-US" sz="2800" spc="-1" dirty="0">
                <a:solidFill>
                  <a:srgbClr val="000000"/>
                </a:solidFill>
                <a:uFill>
                  <a:solidFill>
                    <a:srgbClr val="FFFFFF"/>
                  </a:solidFill>
                </a:uFill>
              </a:rPr>
              <a:t> </a:t>
            </a:r>
          </a:p>
          <a:p>
            <a:pPr>
              <a:lnSpc>
                <a:spcPct val="150000"/>
              </a:lnSpc>
            </a:pPr>
            <a:endParaRPr lang="en-US" sz="1600" spc="-1" dirty="0">
              <a:solidFill>
                <a:srgbClr val="000000"/>
              </a:solidFill>
              <a:uFill>
                <a:solidFill>
                  <a:srgbClr val="FFFFFF"/>
                </a:solidFill>
              </a:uFill>
            </a:endParaRPr>
          </a:p>
          <a:p>
            <a:pPr>
              <a:lnSpc>
                <a:spcPct val="150000"/>
              </a:lnSpc>
            </a:pPr>
            <a:endParaRPr lang="pl-PL" sz="2800" spc="-1" dirty="0">
              <a:solidFill>
                <a:srgbClr val="000000"/>
              </a:solidFill>
              <a:uFill>
                <a:solidFill>
                  <a:srgbClr val="FFFFFF"/>
                </a:solidFill>
              </a:uFil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Koszt naprawy błędu</a:t>
            </a:r>
            <a:endParaRPr lang="pl-PL" sz="1800" strike="noStrike" spc="-1" dirty="0">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785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Raportowanie błędów</a:t>
            </a:r>
            <a:endParaRPr lang="pl-PL" sz="1800" strike="noStrike" spc="-1">
              <a:solidFill>
                <a:srgbClr val="000000"/>
              </a:solidFill>
              <a:uFill>
                <a:solidFill>
                  <a:srgbClr val="FFFFFF"/>
                </a:solidFill>
              </a:uFill>
              <a:latin typeface="Calibri"/>
            </a:endParaRPr>
          </a:p>
        </p:txBody>
      </p:sp>
      <p:sp>
        <p:nvSpPr>
          <p:cNvPr id="212" name="TextShape 2"/>
          <p:cNvSpPr txBox="1"/>
          <p:nvPr/>
        </p:nvSpPr>
        <p:spPr>
          <a:xfrm>
            <a:off x="838080" y="1825559"/>
            <a:ext cx="10515240" cy="2937359"/>
          </a:xfrm>
          <a:prstGeom prst="rect">
            <a:avLst/>
          </a:prstGeom>
          <a:noFill/>
          <a:ln>
            <a:noFill/>
          </a:ln>
        </p:spPr>
        <p:txBody>
          <a:bodyPr/>
          <a:lstStyle/>
          <a:p>
            <a:pPr>
              <a:lnSpc>
                <a:spcPct val="100000"/>
              </a:lnSpc>
            </a:pPr>
            <a:r>
              <a:rPr lang="pl-PL" sz="3200" strike="noStrike" spc="-1" dirty="0">
                <a:solidFill>
                  <a:srgbClr val="000000"/>
                </a:solidFill>
                <a:uFill>
                  <a:solidFill>
                    <a:srgbClr val="FFFFFF"/>
                  </a:solidFill>
                </a:uFill>
                <a:latin typeface="Calibri"/>
              </a:rPr>
              <a:t>Raport tworzony jest </a:t>
            </a:r>
            <a:r>
              <a:rPr lang="pl-PL" sz="3200" b="1" strike="noStrike" spc="-1" dirty="0">
                <a:solidFill>
                  <a:srgbClr val="000000"/>
                </a:solidFill>
                <a:uFill>
                  <a:solidFill>
                    <a:srgbClr val="FFFFFF"/>
                  </a:solidFill>
                </a:uFill>
                <a:latin typeface="Calibri"/>
              </a:rPr>
              <a:t>w momencie wykrycia defektu </a:t>
            </a:r>
            <a:r>
              <a:rPr lang="pl-PL" sz="3200" strike="noStrike" spc="-1" dirty="0">
                <a:solidFill>
                  <a:srgbClr val="000000"/>
                </a:solidFill>
                <a:uFill>
                  <a:solidFill>
                    <a:srgbClr val="FFFFFF"/>
                  </a:solidFill>
                </a:uFill>
                <a:latin typeface="Calibri"/>
              </a:rPr>
              <a:t>podczas testów statycznych lub dynamicznych. </a:t>
            </a:r>
          </a:p>
          <a:p>
            <a:pPr>
              <a:lnSpc>
                <a:spcPct val="100000"/>
              </a:lnSpc>
            </a:pPr>
            <a:endParaRPr lang="pl-PL" sz="3200" spc="-1" dirty="0">
              <a:solidFill>
                <a:srgbClr val="000000"/>
              </a:solidFill>
              <a:uFill>
                <a:solidFill>
                  <a:srgbClr val="FFFFFF"/>
                </a:solidFill>
              </a:uFill>
              <a:latin typeface="Calibri"/>
            </a:endParaRPr>
          </a:p>
          <a:p>
            <a:pPr>
              <a:lnSpc>
                <a:spcPct val="100000"/>
              </a:lnSpc>
            </a:pPr>
            <a:r>
              <a:rPr lang="pl-PL" sz="3200" strike="noStrike" spc="-1" dirty="0">
                <a:solidFill>
                  <a:srgbClr val="000000"/>
                </a:solidFill>
                <a:uFill>
                  <a:solidFill>
                    <a:srgbClr val="FFFFFF"/>
                  </a:solidFill>
                </a:uFill>
                <a:latin typeface="Calibri"/>
              </a:rPr>
              <a:t>Od stopnia poprawności i szczegółowości tego raportu zależy efektywność usunięcia usterki. </a:t>
            </a:r>
            <a:r>
              <a:rPr lang="pl-PL" sz="2800" strike="noStrike" spc="-1" dirty="0">
                <a:solidFill>
                  <a:srgbClr val="000000"/>
                </a:solidFill>
                <a:uFill>
                  <a:solidFill>
                    <a:srgbClr val="FFFFFF"/>
                  </a:solidFill>
                </a:uFill>
                <a:latin typeface="Calibri"/>
              </a:rPr>
              <a:t>
</a:t>
            </a:r>
          </a:p>
        </p:txBody>
      </p:sp>
    </p:spTree>
    <p:extLst>
      <p:ext uri="{BB962C8B-B14F-4D97-AF65-F5344CB8AC3E}">
        <p14:creationId xmlns:p14="http://schemas.microsoft.com/office/powerpoint/2010/main" val="2192460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09182" y="2011680"/>
            <a:ext cx="7789665" cy="4846320"/>
          </a:xfrm>
          <a:prstGeom prst="rect">
            <a:avLst/>
          </a:prstGeom>
          <a:noFill/>
          <a:ln>
            <a:noFill/>
          </a:ln>
        </p:spPr>
        <p:txBody>
          <a:bodyPr lIns="90000" tIns="45000" rIns="90000" bIns="45000"/>
          <a:lstStyle/>
          <a:p>
            <a:pPr marL="228600" indent="-228240">
              <a:lnSpc>
                <a:spcPct val="90000"/>
              </a:lnSpc>
              <a:buClr>
                <a:srgbClr val="000000"/>
              </a:buClr>
              <a:buFont typeface="Arial"/>
              <a:buChar char="•"/>
            </a:pPr>
            <a:r>
              <a:rPr lang="pl-PL" sz="2800" spc="-1" dirty="0">
                <a:solidFill>
                  <a:srgbClr val="000000"/>
                </a:solidFill>
                <a:uFill>
                  <a:solidFill>
                    <a:srgbClr val="FFFFFF"/>
                  </a:solidFill>
                </a:uFill>
                <a:latin typeface="Calibri"/>
              </a:rPr>
              <a:t>Data zgłoszenia</a:t>
            </a:r>
          </a:p>
          <a:p>
            <a:pPr marL="228600" indent="-228240">
              <a:lnSpc>
                <a:spcPct val="90000"/>
              </a:lnSpc>
              <a:buClr>
                <a:srgbClr val="000000"/>
              </a:buClr>
              <a:buFont typeface="Arial"/>
              <a:buChar char="•"/>
            </a:pPr>
            <a:r>
              <a:rPr lang="pl-PL" sz="2800" spc="-1" dirty="0">
                <a:solidFill>
                  <a:srgbClr val="000000"/>
                </a:solidFill>
                <a:uFill>
                  <a:solidFill>
                    <a:srgbClr val="FFFFFF"/>
                  </a:solidFill>
                </a:uFill>
                <a:latin typeface="Calibri"/>
              </a:rPr>
              <a:t>Autor zgłoszenia</a:t>
            </a:r>
          </a:p>
          <a:p>
            <a:pPr marL="228600" indent="-228240">
              <a:lnSpc>
                <a:spcPct val="90000"/>
              </a:lnSpc>
              <a:buClr>
                <a:srgbClr val="000000"/>
              </a:buClr>
              <a:buFont typeface="Arial"/>
              <a:buChar char="•"/>
            </a:pPr>
            <a:r>
              <a:rPr lang="pl-PL" sz="2800" spc="-1" dirty="0">
                <a:solidFill>
                  <a:srgbClr val="000000"/>
                </a:solidFill>
                <a:uFill>
                  <a:solidFill>
                    <a:srgbClr val="FFFFFF"/>
                  </a:solidFill>
                </a:uFill>
                <a:latin typeface="Calibri"/>
              </a:rPr>
              <a:t>„Krytyczność” i priorytet zgłoszenia</a:t>
            </a:r>
          </a:p>
          <a:p>
            <a:pPr marL="228600" indent="-228240">
              <a:lnSpc>
                <a:spcPct val="90000"/>
              </a:lnSpc>
              <a:buClr>
                <a:srgbClr val="000000"/>
              </a:buClr>
              <a:buFont typeface="Arial"/>
              <a:buChar char="•"/>
            </a:pPr>
            <a:r>
              <a:rPr lang="pl-PL" sz="2800" spc="-1" dirty="0">
                <a:solidFill>
                  <a:srgbClr val="000000"/>
                </a:solidFill>
                <a:uFill>
                  <a:solidFill>
                    <a:srgbClr val="FFFFFF"/>
                  </a:solidFill>
                </a:uFill>
                <a:latin typeface="Calibri"/>
              </a:rPr>
              <a:t>Opis zgłoszenia (czego dotyczy?)</a:t>
            </a:r>
          </a:p>
          <a:p>
            <a:pPr marL="228600" indent="-228240">
              <a:lnSpc>
                <a:spcPct val="90000"/>
              </a:lnSpc>
              <a:buClr>
                <a:srgbClr val="000000"/>
              </a:buClr>
              <a:buFont typeface="Arial"/>
              <a:buChar char="•"/>
            </a:pPr>
            <a:r>
              <a:rPr lang="pl-PL" sz="2800" spc="-1" dirty="0">
                <a:solidFill>
                  <a:srgbClr val="000000"/>
                </a:solidFill>
                <a:uFill>
                  <a:solidFill>
                    <a:srgbClr val="FFFFFF"/>
                  </a:solidFill>
                </a:uFill>
                <a:latin typeface="Calibri"/>
              </a:rPr>
              <a:t>Odnośniki (np. numer TC który doprowadził do błędu) </a:t>
            </a:r>
          </a:p>
          <a:p>
            <a:pPr>
              <a:lnSpc>
                <a:spcPct val="100000"/>
              </a:lnSpc>
            </a:pPr>
            <a:r>
              <a:rPr lang="pl-PL" sz="2800" b="1" spc="-1" dirty="0">
                <a:solidFill>
                  <a:srgbClr val="FFC000"/>
                </a:solidFill>
                <a:uFill>
                  <a:solidFill>
                    <a:srgbClr val="FFFFFF"/>
                  </a:solidFill>
                </a:uFill>
                <a:latin typeface="Calibri"/>
              </a:rPr>
              <a:t>Piorytet</a:t>
            </a:r>
            <a:r>
              <a:rPr lang="pl-PL" sz="2800" spc="-1" dirty="0">
                <a:solidFill>
                  <a:srgbClr val="000000"/>
                </a:solidFill>
                <a:uFill>
                  <a:solidFill>
                    <a:srgbClr val="FFFFFF"/>
                  </a:solidFill>
                </a:uFill>
                <a:latin typeface="Calibri"/>
              </a:rPr>
              <a:t> (priority) – określa jak pilne jest naprawienie błędu</a:t>
            </a:r>
          </a:p>
          <a:p>
            <a:pPr>
              <a:lnSpc>
                <a:spcPct val="100000"/>
              </a:lnSpc>
            </a:pPr>
            <a:r>
              <a:rPr lang="pl-PL" sz="2800" b="1" spc="-1" dirty="0">
                <a:solidFill>
                  <a:srgbClr val="FFC000"/>
                </a:solidFill>
                <a:uFill>
                  <a:solidFill>
                    <a:srgbClr val="FFFFFF"/>
                  </a:solidFill>
                </a:uFill>
                <a:latin typeface="Calibri"/>
              </a:rPr>
              <a:t>Severity </a:t>
            </a:r>
            <a:r>
              <a:rPr lang="pl-PL" sz="2800" spc="-1" dirty="0">
                <a:solidFill>
                  <a:srgbClr val="000000"/>
                </a:solidFill>
                <a:uFill>
                  <a:solidFill>
                    <a:srgbClr val="FFFFFF"/>
                  </a:solidFill>
                </a:uFill>
                <a:latin typeface="Calibri"/>
              </a:rPr>
              <a:t>(krytyczność/ważność/dotkliwość) – określa jak ważny/krytyczny dla aplikacji jest zgłaszany błąd.</a:t>
            </a:r>
          </a:p>
          <a:p>
            <a:pPr>
              <a:lnSpc>
                <a:spcPct val="150000"/>
              </a:lnSpc>
            </a:pPr>
            <a:endParaRPr lang="en-US" sz="1600" spc="-1" dirty="0">
              <a:solidFill>
                <a:srgbClr val="000000"/>
              </a:solidFill>
              <a:uFill>
                <a:solidFill>
                  <a:srgbClr val="FFFFFF"/>
                </a:solidFill>
              </a:uFill>
            </a:endParaRPr>
          </a:p>
          <a:p>
            <a:pPr>
              <a:lnSpc>
                <a:spcPct val="150000"/>
              </a:lnSpc>
            </a:pPr>
            <a:endParaRPr lang="pl-PL" sz="2800" spc="-1" dirty="0">
              <a:solidFill>
                <a:srgbClr val="000000"/>
              </a:solidFill>
              <a:uFill>
                <a:solidFill>
                  <a:srgbClr val="FFFFFF"/>
                </a:solidFill>
              </a:uFil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Raportowanie błędu</a:t>
            </a:r>
            <a:endParaRPr lang="pl-PL" sz="1800" strike="noStrike" spc="-1" dirty="0">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9293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09182" y="2011680"/>
            <a:ext cx="7789665" cy="4846320"/>
          </a:xfrm>
          <a:prstGeom prst="rect">
            <a:avLst/>
          </a:prstGeom>
          <a:noFill/>
          <a:ln>
            <a:noFill/>
          </a:ln>
        </p:spPr>
        <p:txBody>
          <a:bodyPr lIns="90000" tIns="45000" rIns="90000" bIns="45000"/>
          <a:lstStyle/>
          <a:p>
            <a:pPr marL="228600" indent="-228240">
              <a:lnSpc>
                <a:spcPct val="150000"/>
              </a:lnSpc>
              <a:buClr>
                <a:srgbClr val="000000"/>
              </a:buClr>
              <a:buFont typeface="Arial"/>
              <a:buChar char="•"/>
            </a:pPr>
            <a:r>
              <a:rPr lang="en-US" sz="2800" spc="-1" dirty="0" err="1">
                <a:solidFill>
                  <a:srgbClr val="000000"/>
                </a:solidFill>
                <a:uFill>
                  <a:solidFill>
                    <a:srgbClr val="FFFFFF"/>
                  </a:solidFill>
                </a:uFill>
                <a:latin typeface="Calibri"/>
              </a:rPr>
              <a:t>kroki</a:t>
            </a:r>
            <a:r>
              <a:rPr lang="en-US" sz="2800" spc="-1" dirty="0">
                <a:solidFill>
                  <a:srgbClr val="000000"/>
                </a:solidFill>
                <a:uFill>
                  <a:solidFill>
                    <a:srgbClr val="FFFFFF"/>
                  </a:solidFill>
                </a:uFill>
                <a:latin typeface="Calibri"/>
              </a:rPr>
              <a:t> do </a:t>
            </a:r>
            <a:r>
              <a:rPr lang="en-US" sz="2800" spc="-1" dirty="0" err="1">
                <a:solidFill>
                  <a:srgbClr val="000000"/>
                </a:solidFill>
                <a:uFill>
                  <a:solidFill>
                    <a:srgbClr val="FFFFFF"/>
                  </a:solidFill>
                </a:uFill>
                <a:latin typeface="Calibri"/>
              </a:rPr>
              <a:t>reprodukcji</a:t>
            </a:r>
            <a:endParaRPr lang="en-US" sz="2800" spc="-1" dirty="0">
              <a:solidFill>
                <a:srgbClr val="000000"/>
              </a:solidFill>
              <a:uFill>
                <a:solidFill>
                  <a:srgbClr val="FFFFFF"/>
                </a:solidFill>
              </a:uFill>
            </a:endParaRPr>
          </a:p>
          <a:p>
            <a:pPr marL="228600" indent="-228240">
              <a:lnSpc>
                <a:spcPct val="150000"/>
              </a:lnSpc>
              <a:buClr>
                <a:srgbClr val="000000"/>
              </a:buClr>
              <a:buFont typeface="Arial"/>
              <a:buChar char="•"/>
            </a:pPr>
            <a:r>
              <a:rPr lang="en-US" sz="2800" spc="-1" dirty="0">
                <a:solidFill>
                  <a:srgbClr val="000000"/>
                </a:solidFill>
                <a:uFill>
                  <a:solidFill>
                    <a:srgbClr val="FFFFFF"/>
                  </a:solidFill>
                </a:uFill>
                <a:latin typeface="Calibri"/>
              </a:rPr>
              <a:t>element </a:t>
            </a:r>
            <a:r>
              <a:rPr lang="en-US" sz="2800" spc="-1" dirty="0" err="1">
                <a:solidFill>
                  <a:srgbClr val="000000"/>
                </a:solidFill>
                <a:uFill>
                  <a:solidFill>
                    <a:srgbClr val="FFFFFF"/>
                  </a:solidFill>
                </a:uFill>
                <a:latin typeface="Calibri"/>
              </a:rPr>
              <a:t>systemu</a:t>
            </a:r>
            <a:r>
              <a:rPr lang="en-US" sz="2800" spc="-1" dirty="0">
                <a:solidFill>
                  <a:srgbClr val="000000"/>
                </a:solidFill>
                <a:uFill>
                  <a:solidFill>
                    <a:srgbClr val="FFFFFF"/>
                  </a:solidFill>
                </a:uFill>
                <a:latin typeface="Calibri"/>
              </a:rPr>
              <a:t>, w </a:t>
            </a:r>
            <a:r>
              <a:rPr lang="en-US" sz="2800" spc="-1" dirty="0" err="1">
                <a:solidFill>
                  <a:srgbClr val="000000"/>
                </a:solidFill>
                <a:uFill>
                  <a:solidFill>
                    <a:srgbClr val="FFFFFF"/>
                  </a:solidFill>
                </a:uFill>
                <a:latin typeface="Calibri"/>
              </a:rPr>
              <a:t>którym</a:t>
            </a:r>
            <a:r>
              <a:rPr lang="en-US" sz="2800" spc="-1" dirty="0">
                <a:solidFill>
                  <a:srgbClr val="000000"/>
                </a:solidFill>
                <a:uFill>
                  <a:solidFill>
                    <a:srgbClr val="FFFFFF"/>
                  </a:solidFill>
                </a:uFill>
                <a:latin typeface="Calibri"/>
              </a:rPr>
              <a:t> </a:t>
            </a:r>
            <a:r>
              <a:rPr lang="en-US" sz="2800" spc="-1" dirty="0" err="1">
                <a:solidFill>
                  <a:srgbClr val="000000"/>
                </a:solidFill>
                <a:uFill>
                  <a:solidFill>
                    <a:srgbClr val="FFFFFF"/>
                  </a:solidFill>
                </a:uFill>
                <a:latin typeface="Calibri"/>
              </a:rPr>
              <a:t>zaobserwowano</a:t>
            </a:r>
            <a:r>
              <a:rPr lang="en-US" sz="2800" spc="-1" dirty="0">
                <a:solidFill>
                  <a:srgbClr val="000000"/>
                </a:solidFill>
                <a:uFill>
                  <a:solidFill>
                    <a:srgbClr val="FFFFFF"/>
                  </a:solidFill>
                </a:uFill>
                <a:latin typeface="Calibri"/>
              </a:rPr>
              <a:t> </a:t>
            </a:r>
            <a:r>
              <a:rPr lang="en-US" sz="2800" spc="-1" dirty="0" err="1">
                <a:solidFill>
                  <a:srgbClr val="000000"/>
                </a:solidFill>
                <a:uFill>
                  <a:solidFill>
                    <a:srgbClr val="FFFFFF"/>
                  </a:solidFill>
                </a:uFill>
                <a:latin typeface="Calibri"/>
              </a:rPr>
              <a:t>incydent</a:t>
            </a:r>
            <a:endParaRPr lang="en-US" sz="2800" spc="-1" dirty="0">
              <a:solidFill>
                <a:srgbClr val="000000"/>
              </a:solidFill>
              <a:uFill>
                <a:solidFill>
                  <a:srgbClr val="FFFFFF"/>
                </a:solidFill>
              </a:uFill>
            </a:endParaRPr>
          </a:p>
          <a:p>
            <a:pPr marL="228600" indent="-228240">
              <a:lnSpc>
                <a:spcPct val="150000"/>
              </a:lnSpc>
              <a:buClr>
                <a:srgbClr val="000000"/>
              </a:buClr>
              <a:buFont typeface="Arial"/>
              <a:buChar char="•"/>
            </a:pPr>
            <a:r>
              <a:rPr lang="en-US" sz="2800" spc="-1" dirty="0" err="1">
                <a:solidFill>
                  <a:srgbClr val="000000"/>
                </a:solidFill>
                <a:uFill>
                  <a:solidFill>
                    <a:srgbClr val="FFFFFF"/>
                  </a:solidFill>
                </a:uFill>
                <a:latin typeface="Calibri"/>
              </a:rPr>
              <a:t>ryzyko</a:t>
            </a:r>
            <a:r>
              <a:rPr lang="en-US" sz="2800" spc="-1" dirty="0">
                <a:solidFill>
                  <a:srgbClr val="000000"/>
                </a:solidFill>
                <a:uFill>
                  <a:solidFill>
                    <a:srgbClr val="FFFFFF"/>
                  </a:solidFill>
                </a:uFill>
                <a:latin typeface="Calibri"/>
              </a:rPr>
              <a:t>/</a:t>
            </a:r>
            <a:r>
              <a:rPr lang="en-US" sz="2800" spc="-1" dirty="0" err="1">
                <a:solidFill>
                  <a:srgbClr val="000000"/>
                </a:solidFill>
                <a:uFill>
                  <a:solidFill>
                    <a:srgbClr val="FFFFFF"/>
                  </a:solidFill>
                </a:uFill>
                <a:latin typeface="Calibri"/>
              </a:rPr>
              <a:t>dotkliwość</a:t>
            </a:r>
            <a:r>
              <a:rPr lang="en-US" sz="2800" spc="-1" dirty="0">
                <a:solidFill>
                  <a:srgbClr val="000000"/>
                </a:solidFill>
                <a:uFill>
                  <a:solidFill>
                    <a:srgbClr val="FFFFFF"/>
                  </a:solidFill>
                </a:uFill>
                <a:latin typeface="Calibri"/>
              </a:rPr>
              <a:t> </a:t>
            </a:r>
            <a:r>
              <a:rPr lang="en-US" sz="2800" spc="-1" dirty="0" err="1">
                <a:solidFill>
                  <a:srgbClr val="000000"/>
                </a:solidFill>
                <a:uFill>
                  <a:solidFill>
                    <a:srgbClr val="FFFFFF"/>
                  </a:solidFill>
                </a:uFill>
                <a:latin typeface="Calibri"/>
              </a:rPr>
              <a:t>awarii</a:t>
            </a:r>
            <a:endParaRPr lang="en-US" sz="2800" spc="-1" dirty="0">
              <a:solidFill>
                <a:srgbClr val="000000"/>
              </a:solidFill>
              <a:uFill>
                <a:solidFill>
                  <a:srgbClr val="FFFFFF"/>
                </a:solidFill>
              </a:uFill>
            </a:endParaRPr>
          </a:p>
          <a:p>
            <a:pPr marL="228600" indent="-228240">
              <a:lnSpc>
                <a:spcPct val="150000"/>
              </a:lnSpc>
              <a:buClr>
                <a:srgbClr val="000000"/>
              </a:buClr>
              <a:buFont typeface="Arial"/>
              <a:buChar char="•"/>
            </a:pPr>
            <a:r>
              <a:rPr lang="en-US" sz="2800" spc="-1" dirty="0" err="1">
                <a:solidFill>
                  <a:srgbClr val="000000"/>
                </a:solidFill>
                <a:uFill>
                  <a:solidFill>
                    <a:srgbClr val="FFFFFF"/>
                  </a:solidFill>
                </a:uFill>
                <a:latin typeface="Calibri"/>
              </a:rPr>
              <a:t>środowisko</a:t>
            </a:r>
            <a:r>
              <a:rPr lang="en-US" sz="2800" spc="-1" dirty="0">
                <a:solidFill>
                  <a:srgbClr val="000000"/>
                </a:solidFill>
                <a:uFill>
                  <a:solidFill>
                    <a:srgbClr val="FFFFFF"/>
                  </a:solidFill>
                </a:uFill>
                <a:latin typeface="Calibri"/>
              </a:rPr>
              <a:t> </a:t>
            </a:r>
            <a:r>
              <a:rPr lang="en-US" sz="2800" spc="-1" dirty="0" err="1">
                <a:solidFill>
                  <a:srgbClr val="000000"/>
                </a:solidFill>
                <a:uFill>
                  <a:solidFill>
                    <a:srgbClr val="FFFFFF"/>
                  </a:solidFill>
                </a:uFill>
                <a:latin typeface="Calibri"/>
              </a:rPr>
              <a:t>testowe</a:t>
            </a:r>
            <a:r>
              <a:rPr lang="en-US" sz="2800" spc="-1" dirty="0">
                <a:solidFill>
                  <a:srgbClr val="000000"/>
                </a:solidFill>
                <a:uFill>
                  <a:solidFill>
                    <a:srgbClr val="FFFFFF"/>
                  </a:solidFill>
                </a:uFill>
                <a:latin typeface="Calibri"/>
              </a:rPr>
              <a:t>/</a:t>
            </a:r>
            <a:r>
              <a:rPr lang="en-US" sz="2800" spc="-1" dirty="0" err="1">
                <a:solidFill>
                  <a:srgbClr val="000000"/>
                </a:solidFill>
                <a:uFill>
                  <a:solidFill>
                    <a:srgbClr val="FFFFFF"/>
                  </a:solidFill>
                </a:uFill>
                <a:latin typeface="Calibri"/>
              </a:rPr>
              <a:t>konfiguracja</a:t>
            </a:r>
            <a:endParaRPr lang="en-US" sz="2800" spc="-1" dirty="0">
              <a:solidFill>
                <a:srgbClr val="000000"/>
              </a:solidFill>
              <a:uFill>
                <a:solidFill>
                  <a:srgbClr val="FFFFFF"/>
                </a:solidFill>
              </a:uFill>
            </a:endParaRPr>
          </a:p>
          <a:p>
            <a:pPr marL="228600" indent="-228240">
              <a:lnSpc>
                <a:spcPct val="150000"/>
              </a:lnSpc>
              <a:buClr>
                <a:srgbClr val="000000"/>
              </a:buClr>
              <a:buFont typeface="Arial"/>
              <a:buChar char="•"/>
            </a:pPr>
            <a:r>
              <a:rPr lang="en-US" sz="2800" spc="-1" dirty="0" err="1">
                <a:solidFill>
                  <a:srgbClr val="000000"/>
                </a:solidFill>
                <a:uFill>
                  <a:solidFill>
                    <a:srgbClr val="FFFFFF"/>
                  </a:solidFill>
                </a:uFill>
                <a:latin typeface="Calibri"/>
              </a:rPr>
              <a:t>załączniki</a:t>
            </a:r>
            <a:r>
              <a:rPr lang="en-US" sz="2800" spc="-1" dirty="0">
                <a:solidFill>
                  <a:srgbClr val="000000"/>
                </a:solidFill>
                <a:uFill>
                  <a:solidFill>
                    <a:srgbClr val="FFFFFF"/>
                  </a:solidFill>
                </a:uFill>
                <a:latin typeface="Calibri"/>
              </a:rPr>
              <a:t>/</a:t>
            </a:r>
            <a:r>
              <a:rPr lang="en-US" sz="2800" spc="-1" dirty="0" err="1">
                <a:solidFill>
                  <a:srgbClr val="000000"/>
                </a:solidFill>
                <a:uFill>
                  <a:solidFill>
                    <a:srgbClr val="FFFFFF"/>
                  </a:solidFill>
                </a:uFill>
                <a:latin typeface="Calibri"/>
              </a:rPr>
              <a:t>linki</a:t>
            </a:r>
            <a:r>
              <a:rPr lang="en-US" sz="2800" spc="-1" dirty="0">
                <a:solidFill>
                  <a:srgbClr val="000000"/>
                </a:solidFill>
                <a:uFill>
                  <a:solidFill>
                    <a:srgbClr val="FFFFFF"/>
                  </a:solidFill>
                </a:uFill>
                <a:latin typeface="Calibri"/>
              </a:rPr>
              <a:t>/</a:t>
            </a:r>
            <a:r>
              <a:rPr lang="en-US" sz="2800" spc="-1" dirty="0" err="1">
                <a:solidFill>
                  <a:srgbClr val="000000"/>
                </a:solidFill>
                <a:uFill>
                  <a:solidFill>
                    <a:srgbClr val="FFFFFF"/>
                  </a:solidFill>
                </a:uFill>
                <a:latin typeface="Calibri"/>
              </a:rPr>
              <a:t>zdjęcia</a:t>
            </a:r>
            <a:r>
              <a:rPr lang="en-US" sz="2800" spc="-1" dirty="0">
                <a:solidFill>
                  <a:srgbClr val="000000"/>
                </a:solidFill>
                <a:uFill>
                  <a:solidFill>
                    <a:srgbClr val="FFFFFF"/>
                  </a:solidFill>
                </a:uFill>
                <a:latin typeface="Calibri"/>
              </a:rPr>
              <a:t>/</a:t>
            </a:r>
            <a:r>
              <a:rPr lang="en-US" sz="2800" spc="-1" dirty="0" err="1">
                <a:solidFill>
                  <a:srgbClr val="000000"/>
                </a:solidFill>
                <a:uFill>
                  <a:solidFill>
                    <a:srgbClr val="FFFFFF"/>
                  </a:solidFill>
                </a:uFill>
                <a:latin typeface="Calibri"/>
              </a:rPr>
              <a:t>dodatkowe</a:t>
            </a:r>
            <a:r>
              <a:rPr lang="en-US" sz="2800" spc="-1" dirty="0">
                <a:solidFill>
                  <a:srgbClr val="000000"/>
                </a:solidFill>
                <a:uFill>
                  <a:solidFill>
                    <a:srgbClr val="FFFFFF"/>
                  </a:solidFill>
                </a:uFill>
                <a:latin typeface="Calibri"/>
              </a:rPr>
              <a:t> </a:t>
            </a:r>
            <a:r>
              <a:rPr lang="en-US" sz="2800" spc="-1" dirty="0" err="1">
                <a:solidFill>
                  <a:srgbClr val="000000"/>
                </a:solidFill>
                <a:uFill>
                  <a:solidFill>
                    <a:srgbClr val="FFFFFF"/>
                  </a:solidFill>
                </a:uFill>
                <a:latin typeface="Calibri"/>
              </a:rPr>
              <a:t>opisy</a:t>
            </a:r>
            <a:endParaRPr lang="en-US" sz="2800" spc="-1" dirty="0">
              <a:solidFill>
                <a:srgbClr val="000000"/>
              </a:solidFill>
              <a:uFill>
                <a:solidFill>
                  <a:srgbClr val="FFFFFF"/>
                </a:solidFill>
              </a:uFill>
            </a:endParaRPr>
          </a:p>
          <a:p>
            <a:pPr>
              <a:lnSpc>
                <a:spcPct val="150000"/>
              </a:lnSpc>
            </a:pPr>
            <a:endParaRPr lang="en-US" sz="1600" spc="-1" dirty="0">
              <a:solidFill>
                <a:srgbClr val="000000"/>
              </a:solidFill>
              <a:uFill>
                <a:solidFill>
                  <a:srgbClr val="FFFFFF"/>
                </a:solidFill>
              </a:uFill>
            </a:endParaRPr>
          </a:p>
          <a:p>
            <a:pPr>
              <a:lnSpc>
                <a:spcPct val="150000"/>
              </a:lnSpc>
            </a:pPr>
            <a:endParaRPr lang="pl-PL" sz="2800" spc="-1" dirty="0">
              <a:solidFill>
                <a:srgbClr val="000000"/>
              </a:solidFill>
              <a:uFill>
                <a:solidFill>
                  <a:srgbClr val="FFFFFF"/>
                </a:solidFill>
              </a:uFill>
            </a:endParaRPr>
          </a:p>
        </p:txBody>
      </p:sp>
      <p:sp>
        <p:nvSpPr>
          <p:cNvPr id="195" name="TextShape 2"/>
          <p:cNvSpPr txBox="1"/>
          <p:nvPr/>
        </p:nvSpPr>
        <p:spPr>
          <a:xfrm>
            <a:off x="838440" y="365400"/>
            <a:ext cx="10515240" cy="1325160"/>
          </a:xfrm>
          <a:prstGeom prst="rect">
            <a:avLst/>
          </a:prstGeom>
          <a:noFill/>
          <a:ln>
            <a:noFill/>
          </a:ln>
        </p:spPr>
        <p:txBody>
          <a:bodyPr anchor="ctr"/>
          <a:lstStyle/>
          <a:p>
            <a:pPr>
              <a:lnSpc>
                <a:spcPct val="90000"/>
              </a:lnSpc>
            </a:pPr>
            <a:r>
              <a:rPr lang="pl-PL" sz="4400" strike="noStrike" spc="-1" dirty="0">
                <a:solidFill>
                  <a:srgbClr val="000000"/>
                </a:solidFill>
                <a:uFill>
                  <a:solidFill>
                    <a:srgbClr val="FFFFFF"/>
                  </a:solidFill>
                </a:uFill>
                <a:latin typeface="Calibri Light"/>
              </a:rPr>
              <a:t>Raportowanie błędu</a:t>
            </a:r>
            <a:endParaRPr lang="pl-PL" sz="1800" strike="noStrike" spc="-1" dirty="0">
              <a:solidFill>
                <a:srgbClr val="000000"/>
              </a:solidFill>
              <a:uFill>
                <a:solidFill>
                  <a:srgbClr val="FFFFFF"/>
                </a:solidFill>
              </a:uFill>
              <a:latin typeface="Calibri"/>
            </a:endParaRPr>
          </a:p>
        </p:txBody>
      </p:sp>
      <p:pic>
        <p:nvPicPr>
          <p:cNvPr id="34818" name="Picture 2" descr="Image result for software bug">
            <a:extLst>
              <a:ext uri="{FF2B5EF4-FFF2-40B4-BE49-F238E27FC236}">
                <a16:creationId xmlns:a16="http://schemas.microsoft.com/office/drawing/2014/main" id="{9DB4F142-54E8-4706-AF10-65C841959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847" y="2011680"/>
            <a:ext cx="4408008" cy="497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425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Obraz 1"/>
          <p:cNvPicPr/>
          <p:nvPr/>
        </p:nvPicPr>
        <p:blipFill>
          <a:blip r:embed="rId2"/>
          <a:stretch/>
        </p:blipFill>
        <p:spPr>
          <a:xfrm>
            <a:off x="329400" y="78840"/>
            <a:ext cx="5461200" cy="6659640"/>
          </a:xfrm>
          <a:prstGeom prst="rect">
            <a:avLst/>
          </a:prstGeom>
          <a:ln>
            <a:noFill/>
          </a:ln>
        </p:spPr>
      </p:pic>
      <p:sp>
        <p:nvSpPr>
          <p:cNvPr id="215" name="CustomShape 1"/>
          <p:cNvSpPr/>
          <p:nvPr/>
        </p:nvSpPr>
        <p:spPr>
          <a:xfrm>
            <a:off x="6351480" y="798120"/>
            <a:ext cx="508248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strike="noStrike" spc="-1">
                <a:solidFill>
                  <a:srgbClr val="000000"/>
                </a:solidFill>
                <a:uFill>
                  <a:solidFill>
                    <a:srgbClr val="FFFFFF"/>
                  </a:solidFill>
                </a:uFill>
                <a:latin typeface="Century Gothic"/>
              </a:rPr>
              <a:t>Kategorie błędów (rodzaj priorytetu):</a:t>
            </a:r>
            <a:endParaRPr lang="en-US" sz="1800" strike="noStrike" spc="-1">
              <a:solidFill>
                <a:srgbClr val="000000"/>
              </a:solidFill>
              <a:uFill>
                <a:solidFill>
                  <a:srgbClr val="FFFFFF"/>
                </a:solidFill>
              </a:uFill>
              <a:latin typeface="Arial"/>
            </a:endParaRPr>
          </a:p>
          <a:p>
            <a:pPr>
              <a:lnSpc>
                <a:spcPct val="100000"/>
              </a:lnSpc>
            </a:pPr>
            <a:endParaRPr lang="en-US" sz="1800" strike="noStrike" spc="-1">
              <a:solidFill>
                <a:srgbClr val="000000"/>
              </a:solidFill>
              <a:uFill>
                <a:solidFill>
                  <a:srgbClr val="FFFFFF"/>
                </a:solidFill>
              </a:uFill>
              <a:latin typeface="Arial"/>
            </a:endParaRPr>
          </a:p>
          <a:p>
            <a:pPr>
              <a:lnSpc>
                <a:spcPct val="100000"/>
              </a:lnSpc>
            </a:pPr>
            <a:r>
              <a:rPr lang="en-US" sz="1800" b="1" strike="noStrike" spc="-1">
                <a:solidFill>
                  <a:srgbClr val="C00000"/>
                </a:solidFill>
                <a:uFill>
                  <a:solidFill>
                    <a:srgbClr val="FFFFFF"/>
                  </a:solidFill>
                </a:uFill>
                <a:latin typeface="Century Gothic"/>
              </a:rPr>
              <a:t>WYSOKI</a:t>
            </a:r>
            <a:r>
              <a:rPr lang="en-US" sz="1800" strike="noStrike" spc="-1">
                <a:solidFill>
                  <a:srgbClr val="000000"/>
                </a:solidFill>
                <a:uFill>
                  <a:solidFill>
                    <a:srgbClr val="FFFFFF"/>
                  </a:solidFill>
                </a:uFill>
                <a:latin typeface="Century Gothic"/>
              </a:rPr>
              <a:t> - błąd uniemożliwiający korzystanie z aplikacji, lub powodujący błędne przetwarzanie danych, powiązany z dużym ryzykiem biznesowym.</a:t>
            </a:r>
            <a:endParaRPr lang="en-US" sz="1800" strike="noStrike" spc="-1">
              <a:solidFill>
                <a:srgbClr val="000000"/>
              </a:solidFill>
              <a:uFill>
                <a:solidFill>
                  <a:srgbClr val="FFFFFF"/>
                </a:solidFill>
              </a:uFill>
              <a:latin typeface="Arial"/>
            </a:endParaRPr>
          </a:p>
          <a:p>
            <a:pPr>
              <a:lnSpc>
                <a:spcPct val="100000"/>
              </a:lnSpc>
            </a:pPr>
            <a:endParaRPr lang="en-US" sz="1800" strike="noStrike" spc="-1">
              <a:solidFill>
                <a:srgbClr val="000000"/>
              </a:solidFill>
              <a:uFill>
                <a:solidFill>
                  <a:srgbClr val="FFFFFF"/>
                </a:solidFill>
              </a:uFill>
              <a:latin typeface="Arial"/>
            </a:endParaRPr>
          </a:p>
          <a:p>
            <a:pPr>
              <a:lnSpc>
                <a:spcPct val="100000"/>
              </a:lnSpc>
            </a:pPr>
            <a:r>
              <a:rPr lang="en-US" sz="1800" b="1" strike="noStrike" spc="-1">
                <a:solidFill>
                  <a:srgbClr val="FFC000"/>
                </a:solidFill>
                <a:uFill>
                  <a:solidFill>
                    <a:srgbClr val="FFFFFF"/>
                  </a:solidFill>
                </a:uFill>
                <a:latin typeface="Century Gothic"/>
              </a:rPr>
              <a:t>ŚREDNI</a:t>
            </a:r>
            <a:r>
              <a:rPr lang="en-US" sz="1800" strike="noStrike" spc="-1">
                <a:solidFill>
                  <a:srgbClr val="000000"/>
                </a:solidFill>
                <a:uFill>
                  <a:solidFill>
                    <a:srgbClr val="FFFFFF"/>
                  </a:solidFill>
                </a:uFill>
                <a:latin typeface="Century Gothic"/>
              </a:rPr>
              <a:t> - błąd mający duży wpływ na funkcjonalność strony, nieblokujący pracy, ale znacząco obniżający jakość produktu.</a:t>
            </a:r>
            <a:endParaRPr lang="en-US" sz="1800" strike="noStrike" spc="-1">
              <a:solidFill>
                <a:srgbClr val="000000"/>
              </a:solidFill>
              <a:uFill>
                <a:solidFill>
                  <a:srgbClr val="FFFFFF"/>
                </a:solidFill>
              </a:uFill>
              <a:latin typeface="Arial"/>
            </a:endParaRPr>
          </a:p>
          <a:p>
            <a:pPr>
              <a:lnSpc>
                <a:spcPct val="100000"/>
              </a:lnSpc>
            </a:pPr>
            <a:endParaRPr lang="en-US" sz="1800" strike="noStrike" spc="-1">
              <a:solidFill>
                <a:srgbClr val="000000"/>
              </a:solidFill>
              <a:uFill>
                <a:solidFill>
                  <a:srgbClr val="FFFFFF"/>
                </a:solidFill>
              </a:uFill>
              <a:latin typeface="Arial"/>
            </a:endParaRPr>
          </a:p>
          <a:p>
            <a:pPr>
              <a:lnSpc>
                <a:spcPct val="100000"/>
              </a:lnSpc>
            </a:pPr>
            <a:r>
              <a:rPr lang="en-US" sz="1800" b="1" strike="noStrike" spc="-1">
                <a:solidFill>
                  <a:srgbClr val="548235"/>
                </a:solidFill>
                <a:uFill>
                  <a:solidFill>
                    <a:srgbClr val="FFFFFF"/>
                  </a:solidFill>
                </a:uFill>
                <a:latin typeface="Century Gothic"/>
              </a:rPr>
              <a:t>NISKI</a:t>
            </a:r>
            <a:r>
              <a:rPr lang="en-US" sz="1800" strike="noStrike" spc="-1">
                <a:solidFill>
                  <a:srgbClr val="000000"/>
                </a:solidFill>
                <a:uFill>
                  <a:solidFill>
                    <a:srgbClr val="FFFFFF"/>
                  </a:solidFill>
                </a:uFill>
                <a:latin typeface="Century Gothic"/>
              </a:rPr>
              <a:t> - małe uchybienie, którego wpływ na funkcjonalność jest minimalny.</a:t>
            </a:r>
            <a:endParaRPr lang="en-US"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16"/>
          <p:cNvPicPr/>
          <p:nvPr/>
        </p:nvPicPr>
        <p:blipFill>
          <a:blip r:embed="rId2"/>
          <a:stretch/>
        </p:blipFill>
        <p:spPr>
          <a:xfrm>
            <a:off x="1737360" y="0"/>
            <a:ext cx="8778240" cy="6721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Narzędzia przydatne w pracy testera</a:t>
            </a:r>
            <a:endParaRPr lang="pl-PL" sz="1800" strike="noStrike" spc="-1">
              <a:solidFill>
                <a:srgbClr val="000000"/>
              </a:solidFill>
              <a:uFill>
                <a:solidFill>
                  <a:srgbClr val="FFFFFF"/>
                </a:solidFill>
              </a:uFill>
              <a:latin typeface="Calibri"/>
            </a:endParaRPr>
          </a:p>
        </p:txBody>
      </p:sp>
      <p:sp>
        <p:nvSpPr>
          <p:cNvPr id="219" name="TextShape 2"/>
          <p:cNvSpPr txBox="1"/>
          <p:nvPr/>
        </p:nvSpPr>
        <p:spPr>
          <a:xfrm>
            <a:off x="838080" y="1825560"/>
            <a:ext cx="10515240" cy="4350960"/>
          </a:xfrm>
          <a:prstGeom prst="rect">
            <a:avLst/>
          </a:prstGeom>
          <a:noFill/>
          <a:ln>
            <a:noFill/>
          </a:ln>
        </p:spPr>
        <p:txBody>
          <a:bodyPr/>
          <a:lstStyle/>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Edytory tekstu</a:t>
            </a:r>
          </a:p>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Narzędzia do robienia zdjęć/screen shot’ów</a:t>
            </a:r>
          </a:p>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Narzędzia rejestrujące video</a:t>
            </a:r>
          </a:p>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Notatnik</a:t>
            </a:r>
          </a:p>
          <a:p>
            <a:pPr>
              <a:lnSpc>
                <a:spcPct val="90000"/>
              </a:lnSpc>
            </a:pPr>
            <a:endParaRPr lang="pl-PL" sz="2800" strike="noStrike" spc="-1">
              <a:solidFill>
                <a:srgbClr val="000000"/>
              </a:solidFill>
              <a:uFill>
                <a:solidFill>
                  <a:srgbClr val="FFFFFF"/>
                </a:solidFill>
              </a:uFill>
              <a:latin typeface="Calibri"/>
            </a:endParaRPr>
          </a:p>
          <a:p>
            <a:pPr marL="228600" indent="-228240">
              <a:lnSpc>
                <a:spcPct val="90000"/>
              </a:lnSpc>
              <a:buClr>
                <a:srgbClr val="000000"/>
              </a:buClr>
              <a:buFont typeface="Arial"/>
              <a:buChar char="•"/>
            </a:pPr>
            <a:r>
              <a:rPr lang="pl-PL" sz="2800" strike="noStrike" spc="-1">
                <a:solidFill>
                  <a:srgbClr val="000000"/>
                </a:solidFill>
                <a:uFill>
                  <a:solidFill>
                    <a:srgbClr val="FFFFFF"/>
                  </a:solidFill>
                </a:uFill>
                <a:latin typeface="Calibri"/>
              </a:rPr>
              <a:t>Cierpliwość…..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838080" y="365040"/>
            <a:ext cx="10515240" cy="1325160"/>
          </a:xfrm>
          <a:prstGeom prst="rect">
            <a:avLst/>
          </a:prstGeom>
          <a:noFill/>
          <a:ln>
            <a:noFill/>
          </a:ln>
        </p:spPr>
        <p:txBody>
          <a:bodyPr anchor="ctr"/>
          <a:lstStyle/>
          <a:p>
            <a:pPr algn="ctr">
              <a:lnSpc>
                <a:spcPct val="100000"/>
              </a:lnSpc>
            </a:pPr>
            <a:r>
              <a:rPr lang="pl-PL" sz="5000" b="1" strike="noStrike" spc="-1">
                <a:solidFill>
                  <a:srgbClr val="000000"/>
                </a:solidFill>
                <a:uFill>
                  <a:solidFill>
                    <a:srgbClr val="FFFFFF"/>
                  </a:solidFill>
                </a:uFill>
                <a:latin typeface="Calibri Light"/>
              </a:rPr>
              <a:t>Narzędzia do zgłaszania błędów</a:t>
            </a:r>
            <a:endParaRPr lang="pl-PL" sz="1800" strike="noStrike" spc="-1">
              <a:solidFill>
                <a:srgbClr val="000000"/>
              </a:solidFill>
              <a:uFill>
                <a:solidFill>
                  <a:srgbClr val="FFFFFF"/>
                </a:solidFill>
              </a:uFill>
              <a:latin typeface="Calibri"/>
            </a:endParaRPr>
          </a:p>
        </p:txBody>
      </p:sp>
      <p:pic>
        <p:nvPicPr>
          <p:cNvPr id="221" name="Picture 2"/>
          <p:cNvPicPr/>
          <p:nvPr/>
        </p:nvPicPr>
        <p:blipFill>
          <a:blip r:embed="rId2"/>
          <a:stretch/>
        </p:blipFill>
        <p:spPr>
          <a:xfrm>
            <a:off x="951840" y="2182680"/>
            <a:ext cx="2347920" cy="806400"/>
          </a:xfrm>
          <a:prstGeom prst="rect">
            <a:avLst/>
          </a:prstGeom>
          <a:ln>
            <a:noFill/>
          </a:ln>
        </p:spPr>
      </p:pic>
      <p:pic>
        <p:nvPicPr>
          <p:cNvPr id="222" name="Picture 6"/>
          <p:cNvPicPr/>
          <p:nvPr/>
        </p:nvPicPr>
        <p:blipFill>
          <a:blip r:embed="rId3"/>
          <a:stretch/>
        </p:blipFill>
        <p:spPr>
          <a:xfrm>
            <a:off x="7933320" y="1885680"/>
            <a:ext cx="1714320" cy="1190160"/>
          </a:xfrm>
          <a:prstGeom prst="rect">
            <a:avLst/>
          </a:prstGeom>
          <a:ln>
            <a:noFill/>
          </a:ln>
        </p:spPr>
      </p:pic>
      <p:pic>
        <p:nvPicPr>
          <p:cNvPr id="223" name="Picture 2"/>
          <p:cNvPicPr/>
          <p:nvPr/>
        </p:nvPicPr>
        <p:blipFill>
          <a:blip r:embed="rId4"/>
          <a:stretch/>
        </p:blipFill>
        <p:spPr>
          <a:xfrm>
            <a:off x="4300920" y="2778120"/>
            <a:ext cx="2150640" cy="2150640"/>
          </a:xfrm>
          <a:prstGeom prst="rect">
            <a:avLst/>
          </a:prstGeom>
          <a:ln>
            <a:noFill/>
          </a:ln>
        </p:spPr>
      </p:pic>
      <p:pic>
        <p:nvPicPr>
          <p:cNvPr id="224" name="Picture 4"/>
          <p:cNvPicPr/>
          <p:nvPr/>
        </p:nvPicPr>
        <p:blipFill>
          <a:blip r:embed="rId5"/>
          <a:stretch/>
        </p:blipFill>
        <p:spPr>
          <a:xfrm>
            <a:off x="951840" y="4059360"/>
            <a:ext cx="2695320" cy="1618920"/>
          </a:xfrm>
          <a:prstGeom prst="rect">
            <a:avLst/>
          </a:prstGeom>
          <a:ln>
            <a:noFill/>
          </a:ln>
        </p:spPr>
      </p:pic>
      <p:pic>
        <p:nvPicPr>
          <p:cNvPr id="225" name="Picture 8"/>
          <p:cNvPicPr/>
          <p:nvPr/>
        </p:nvPicPr>
        <p:blipFill>
          <a:blip r:embed="rId6"/>
          <a:stretch/>
        </p:blipFill>
        <p:spPr>
          <a:xfrm>
            <a:off x="7933320" y="4461840"/>
            <a:ext cx="3028680" cy="657000"/>
          </a:xfrm>
          <a:prstGeom prst="rect">
            <a:avLst/>
          </a:prstGeom>
          <a:ln>
            <a:noFill/>
          </a:ln>
        </p:spPr>
      </p:pic>
      <p:pic>
        <p:nvPicPr>
          <p:cNvPr id="226" name="Picture 10"/>
          <p:cNvPicPr/>
          <p:nvPr/>
        </p:nvPicPr>
        <p:blipFill>
          <a:blip r:embed="rId7"/>
          <a:stretch/>
        </p:blipFill>
        <p:spPr>
          <a:xfrm>
            <a:off x="5904720" y="5567760"/>
            <a:ext cx="2028600" cy="723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5">
            <a:extLst>
              <a:ext uri="{FF2B5EF4-FFF2-40B4-BE49-F238E27FC236}">
                <a16:creationId xmlns:a16="http://schemas.microsoft.com/office/drawing/2014/main" id="{A1704E5A-28E1-4307-89B9-08B6A8BD2C46}"/>
              </a:ext>
            </a:extLst>
          </p:cNvPr>
          <p:cNvSpPr/>
          <p:nvPr/>
        </p:nvSpPr>
        <p:spPr>
          <a:xfrm>
            <a:off x="0" y="952500"/>
            <a:ext cx="12192000" cy="590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3600" b="1" dirty="0">
                <a:solidFill>
                  <a:schemeClr val="accent6"/>
                </a:solidFill>
              </a:rPr>
              <a:t>Warunek testowy </a:t>
            </a:r>
            <a:r>
              <a:rPr lang="pl-PL" sz="3600" dirty="0">
                <a:solidFill>
                  <a:schemeClr val="tx1"/>
                </a:solidFill>
              </a:rPr>
              <a:t>definiuje się jako </a:t>
            </a:r>
            <a:r>
              <a:rPr lang="pl-PL" sz="3600" dirty="0">
                <a:solidFill>
                  <a:srgbClr val="FF0000"/>
                </a:solidFill>
              </a:rPr>
              <a:t>element lub zdarzenie</a:t>
            </a:r>
            <a:r>
              <a:rPr lang="pl-PL" sz="3600" dirty="0">
                <a:solidFill>
                  <a:schemeClr val="tx1"/>
                </a:solidFill>
              </a:rPr>
              <a:t>,</a:t>
            </a:r>
            <a:r>
              <a:rPr lang="pl-PL" sz="3600" dirty="0">
                <a:solidFill>
                  <a:schemeClr val="bg1"/>
                </a:solidFill>
              </a:rPr>
              <a:t> </a:t>
            </a:r>
            <a:r>
              <a:rPr lang="pl-PL" sz="3600" dirty="0">
                <a:solidFill>
                  <a:schemeClr val="tx1"/>
                </a:solidFill>
              </a:rPr>
              <a:t>które może zostać </a:t>
            </a:r>
            <a:r>
              <a:rPr lang="pl-PL" sz="3600" dirty="0">
                <a:solidFill>
                  <a:srgbClr val="FF0000"/>
                </a:solidFill>
              </a:rPr>
              <a:t>sprawdzone przez jeden lub wiecej przypadków testowych </a:t>
            </a:r>
            <a:r>
              <a:rPr lang="pl-PL" sz="3600" dirty="0">
                <a:solidFill>
                  <a:schemeClr val="tx1"/>
                </a:solidFill>
              </a:rPr>
              <a:t>(np. funkcja, transakcja, atrybut jakościowy lub element struktury).</a:t>
            </a:r>
          </a:p>
        </p:txBody>
      </p:sp>
      <p:sp>
        <p:nvSpPr>
          <p:cNvPr id="3" name="Tytuł 1">
            <a:extLst>
              <a:ext uri="{FF2B5EF4-FFF2-40B4-BE49-F238E27FC236}">
                <a16:creationId xmlns:a16="http://schemas.microsoft.com/office/drawing/2014/main" id="{BE4D0D83-CF24-4942-BB55-9AA3017CEEB8}"/>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a:latin typeface="+mn-lt"/>
              </a:rPr>
              <a:t>Identyfikacja warunków testowych</a:t>
            </a:r>
            <a:endParaRPr lang="pl-PL" dirty="0">
              <a:latin typeface="+mn-lt"/>
            </a:endParaRPr>
          </a:p>
        </p:txBody>
      </p:sp>
    </p:spTree>
    <p:extLst>
      <p:ext uri="{BB962C8B-B14F-4D97-AF65-F5344CB8AC3E}">
        <p14:creationId xmlns:p14="http://schemas.microsoft.com/office/powerpoint/2010/main" val="2873503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Obraz 14"/>
          <p:cNvPicPr>
            <a:picLocks noChangeAspect="1"/>
          </p:cNvPicPr>
          <p:nvPr/>
        </p:nvPicPr>
        <p:blipFill rotWithShape="1">
          <a:blip r:embed="rId3" cstate="email">
            <a:extLst>
              <a:ext uri="{28A0092B-C50C-407E-A947-70E740481C1C}">
                <a14:useLocalDpi xmlns:a14="http://schemas.microsoft.com/office/drawing/2010/main"/>
              </a:ext>
            </a:extLst>
          </a:blip>
          <a:srcRect l="617" t="7706" r="721" b="15995"/>
          <a:stretch/>
        </p:blipFill>
        <p:spPr>
          <a:xfrm>
            <a:off x="-1" y="10886"/>
            <a:ext cx="12192001" cy="6858000"/>
          </a:xfrm>
          <a:prstGeom prst="rect">
            <a:avLst/>
          </a:prstGeom>
        </p:spPr>
      </p:pic>
      <p:grpSp>
        <p:nvGrpSpPr>
          <p:cNvPr id="6" name="Grupa 5"/>
          <p:cNvGrpSpPr/>
          <p:nvPr/>
        </p:nvGrpSpPr>
        <p:grpSpPr>
          <a:xfrm>
            <a:off x="3679371" y="4581182"/>
            <a:ext cx="8490863" cy="1656184"/>
            <a:chOff x="653137" y="3078329"/>
            <a:chExt cx="8490863" cy="1295983"/>
          </a:xfrm>
        </p:grpSpPr>
        <p:sp>
          <p:nvSpPr>
            <p:cNvPr id="7" name="Prostokąt 6"/>
            <p:cNvSpPr/>
            <p:nvPr/>
          </p:nvSpPr>
          <p:spPr>
            <a:xfrm>
              <a:off x="653137" y="3078329"/>
              <a:ext cx="8490863" cy="129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72000" rtlCol="0" anchor="ctr" anchorCtr="0"/>
            <a:lstStyle/>
            <a:p>
              <a:pPr marL="0" lvl="2"/>
              <a:r>
                <a:rPr lang="pl-PL" sz="2800" b="1" dirty="0">
                  <a:solidFill>
                    <a:schemeClr val="tx1">
                      <a:lumMod val="65000"/>
                      <a:lumOff val="35000"/>
                    </a:schemeClr>
                  </a:solidFill>
                </a:rPr>
                <a:t>Testy funkcjonalne vs niefunkcjonalne vs strukturalne</a:t>
              </a:r>
            </a:p>
          </p:txBody>
        </p:sp>
        <p:cxnSp>
          <p:nvCxnSpPr>
            <p:cNvPr id="8" name="Łącznik prosty 7"/>
            <p:cNvCxnSpPr/>
            <p:nvPr/>
          </p:nvCxnSpPr>
          <p:spPr>
            <a:xfrm>
              <a:off x="1052315" y="4293096"/>
              <a:ext cx="573581" cy="1"/>
            </a:xfrm>
            <a:prstGeom prst="line">
              <a:avLst/>
            </a:prstGeom>
            <a:ln w="57150">
              <a:solidFill>
                <a:srgbClr val="33BC8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3518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3">
            <a:extLst>
              <a:ext uri="{FF2B5EF4-FFF2-40B4-BE49-F238E27FC236}">
                <a16:creationId xmlns:a16="http://schemas.microsoft.com/office/drawing/2014/main" id="{54D7AC72-033B-486A-A2F8-B2813913F9C0}"/>
              </a:ext>
            </a:extLst>
          </p:cNvPr>
          <p:cNvGrpSpPr/>
          <p:nvPr/>
        </p:nvGrpSpPr>
        <p:grpSpPr>
          <a:xfrm>
            <a:off x="0" y="1124744"/>
            <a:ext cx="12191999" cy="5265730"/>
            <a:chOff x="0" y="1124744"/>
            <a:chExt cx="9147173" cy="5265730"/>
          </a:xfrm>
        </p:grpSpPr>
        <p:pic>
          <p:nvPicPr>
            <p:cNvPr id="3" name="Obraz 11">
              <a:extLst>
                <a:ext uri="{FF2B5EF4-FFF2-40B4-BE49-F238E27FC236}">
                  <a16:creationId xmlns:a16="http://schemas.microsoft.com/office/drawing/2014/main" id="{3774F2DA-146D-4B60-8947-B4C7850C8F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0352" y="1124744"/>
              <a:ext cx="2776821" cy="5265730"/>
            </a:xfrm>
            <a:prstGeom prst="rect">
              <a:avLst/>
            </a:prstGeom>
          </p:spPr>
        </p:pic>
        <p:sp>
          <p:nvSpPr>
            <p:cNvPr id="4" name="Rectangle 5">
              <a:extLst>
                <a:ext uri="{FF2B5EF4-FFF2-40B4-BE49-F238E27FC236}">
                  <a16:creationId xmlns:a16="http://schemas.microsoft.com/office/drawing/2014/main" id="{C219AC26-E79D-436A-841B-9C5D7F4366B4}"/>
                </a:ext>
              </a:extLst>
            </p:cNvPr>
            <p:cNvSpPr/>
            <p:nvPr/>
          </p:nvSpPr>
          <p:spPr>
            <a:xfrm>
              <a:off x="0" y="1124744"/>
              <a:ext cx="6370352" cy="5265730"/>
            </a:xfrm>
            <a:prstGeom prst="rect">
              <a:avLst/>
            </a:prstGeom>
            <a:solidFill>
              <a:srgbClr val="06A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sz="2400" dirty="0">
                <a:solidFill>
                  <a:schemeClr val="bg1"/>
                </a:solidFill>
              </a:endParaRPr>
            </a:p>
            <a:p>
              <a:pPr marL="271463" lvl="1"/>
              <a:r>
                <a:rPr lang="pl-PL" sz="2400" dirty="0">
                  <a:solidFill>
                    <a:schemeClr val="bg1"/>
                  </a:solidFill>
                </a:rPr>
                <a:t>Testy funkcji, wymagań funkcjonalnych</a:t>
              </a:r>
            </a:p>
            <a:p>
              <a:pPr marL="271463" lvl="1"/>
              <a:endParaRPr lang="pl-PL" sz="2400" dirty="0">
                <a:solidFill>
                  <a:schemeClr val="bg1"/>
                </a:solidFill>
              </a:endParaRPr>
            </a:p>
            <a:p>
              <a:pPr marL="271463" lvl="1"/>
              <a:r>
                <a:rPr lang="pl-PL" sz="2400" dirty="0">
                  <a:solidFill>
                    <a:schemeClr val="bg1"/>
                  </a:solidFill>
                </a:rPr>
                <a:t>Są oparte na wymaganiach funkcjonalnych, które zawierają opis zachowania systemu, opisuja „</a:t>
              </a:r>
              <a:r>
                <a:rPr lang="pl-PL" sz="2400" b="1" dirty="0">
                  <a:solidFill>
                    <a:schemeClr val="bg1"/>
                  </a:solidFill>
                </a:rPr>
                <a:t>CO</a:t>
              </a:r>
              <a:r>
                <a:rPr lang="pl-PL" sz="2400" dirty="0">
                  <a:solidFill>
                    <a:schemeClr val="bg1"/>
                  </a:solidFill>
                </a:rPr>
                <a:t>” system powinien wykonywać.</a:t>
              </a:r>
            </a:p>
            <a:p>
              <a:pPr marL="0" lvl="1"/>
              <a:endParaRPr lang="pl-PL" sz="2400" dirty="0">
                <a:solidFill>
                  <a:schemeClr val="bg1"/>
                </a:solidFill>
              </a:endParaRPr>
            </a:p>
            <a:p>
              <a:pPr marL="271463" lvl="1"/>
              <a:r>
                <a:rPr lang="pl-PL" sz="2400" dirty="0">
                  <a:solidFill>
                    <a:schemeClr val="bg1"/>
                  </a:solidFill>
                </a:rPr>
                <a:t>To najczęściej wykonywane testy;</a:t>
              </a:r>
            </a:p>
            <a:p>
              <a:pPr marL="0" lvl="1"/>
              <a:endParaRPr lang="pl-PL" sz="2400" dirty="0">
                <a:solidFill>
                  <a:schemeClr val="bg1"/>
                </a:solidFill>
              </a:endParaRPr>
            </a:p>
            <a:p>
              <a:pPr marL="271463" lvl="1"/>
              <a:r>
                <a:rPr lang="pl-PL" sz="2400" dirty="0">
                  <a:solidFill>
                    <a:schemeClr val="bg1"/>
                  </a:solidFill>
                </a:rPr>
                <a:t>Dotyczą funkcji lub cech systemu (dokumentowanych lub znanych testerom)</a:t>
              </a:r>
            </a:p>
            <a:p>
              <a:pPr marL="271463" lvl="1"/>
              <a:endParaRPr lang="pl-PL" sz="2400" dirty="0">
                <a:solidFill>
                  <a:schemeClr val="bg1"/>
                </a:solidFill>
              </a:endParaRPr>
            </a:p>
            <a:p>
              <a:pPr marL="271463" lvl="1"/>
              <a:r>
                <a:rPr lang="pl-PL" sz="2400" dirty="0">
                  <a:solidFill>
                    <a:schemeClr val="bg1"/>
                  </a:solidFill>
                </a:rPr>
                <a:t>Wykonuje się je na wszystkich poziomach testów</a:t>
              </a:r>
            </a:p>
            <a:p>
              <a:pPr marL="0" lvl="1"/>
              <a:endParaRPr lang="pl-PL" sz="1600" dirty="0">
                <a:solidFill>
                  <a:schemeClr val="bg1"/>
                </a:solidFill>
              </a:endParaRPr>
            </a:p>
          </p:txBody>
        </p:sp>
      </p:grpSp>
      <p:sp>
        <p:nvSpPr>
          <p:cNvPr id="5" name="Title 2">
            <a:extLst>
              <a:ext uri="{FF2B5EF4-FFF2-40B4-BE49-F238E27FC236}">
                <a16:creationId xmlns:a16="http://schemas.microsoft.com/office/drawing/2014/main" id="{474BDBC3-F229-4C84-B168-8F57514EE01A}"/>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a:latin typeface="+mn-lt"/>
              </a:rPr>
              <a:t>Testy funkcjonalne</a:t>
            </a:r>
            <a:endParaRPr lang="en-US" dirty="0">
              <a:latin typeface="+mn-lt"/>
            </a:endParaRPr>
          </a:p>
        </p:txBody>
      </p:sp>
    </p:spTree>
    <p:extLst>
      <p:ext uri="{BB962C8B-B14F-4D97-AF65-F5344CB8AC3E}">
        <p14:creationId xmlns:p14="http://schemas.microsoft.com/office/powerpoint/2010/main" val="632285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A7EEF1-62B2-4568-8BEF-3FD75E021C9D}"/>
              </a:ext>
            </a:extLst>
          </p:cNvPr>
          <p:cNvPicPr>
            <a:picLocks noChangeAspect="1"/>
          </p:cNvPicPr>
          <p:nvPr/>
        </p:nvPicPr>
        <p:blipFill>
          <a:blip r:embed="rId2"/>
          <a:stretch>
            <a:fillRect/>
          </a:stretch>
        </p:blipFill>
        <p:spPr>
          <a:xfrm>
            <a:off x="155986" y="1189263"/>
            <a:ext cx="11914767" cy="5358493"/>
          </a:xfrm>
          <a:prstGeom prst="rect">
            <a:avLst/>
          </a:prstGeom>
        </p:spPr>
      </p:pic>
      <p:sp>
        <p:nvSpPr>
          <p:cNvPr id="3" name="Title 2">
            <a:extLst>
              <a:ext uri="{FF2B5EF4-FFF2-40B4-BE49-F238E27FC236}">
                <a16:creationId xmlns:a16="http://schemas.microsoft.com/office/drawing/2014/main" id="{1126B641-DC96-4B98-89ED-7A5C97C7BD47}"/>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a:latin typeface="+mn-lt"/>
              </a:rPr>
              <a:t>Testy funkcjonalne</a:t>
            </a:r>
            <a:endParaRPr lang="en-US" dirty="0">
              <a:latin typeface="+mn-lt"/>
            </a:endParaRPr>
          </a:p>
        </p:txBody>
      </p:sp>
    </p:spTree>
    <p:extLst>
      <p:ext uri="{BB962C8B-B14F-4D97-AF65-F5344CB8AC3E}">
        <p14:creationId xmlns:p14="http://schemas.microsoft.com/office/powerpoint/2010/main" val="912443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4B2C0E0-B124-486A-B1AF-614582DEED21}"/>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a:latin typeface="+mn-lt"/>
              </a:rPr>
              <a:t>Testy funkcjonalne</a:t>
            </a:r>
            <a:endParaRPr lang="en-US" dirty="0">
              <a:latin typeface="+mn-lt"/>
            </a:endParaRPr>
          </a:p>
        </p:txBody>
      </p:sp>
      <p:pic>
        <p:nvPicPr>
          <p:cNvPr id="3" name="Picture 2">
            <a:extLst>
              <a:ext uri="{FF2B5EF4-FFF2-40B4-BE49-F238E27FC236}">
                <a16:creationId xmlns:a16="http://schemas.microsoft.com/office/drawing/2014/main" id="{3459F7E9-001B-4E1E-A157-E5ACA86E4473}"/>
              </a:ext>
            </a:extLst>
          </p:cNvPr>
          <p:cNvPicPr>
            <a:picLocks noChangeAspect="1"/>
          </p:cNvPicPr>
          <p:nvPr/>
        </p:nvPicPr>
        <p:blipFill>
          <a:blip r:embed="rId2"/>
          <a:stretch>
            <a:fillRect/>
          </a:stretch>
        </p:blipFill>
        <p:spPr>
          <a:xfrm>
            <a:off x="36686" y="1054553"/>
            <a:ext cx="12023442" cy="5133976"/>
          </a:xfrm>
          <a:prstGeom prst="rect">
            <a:avLst/>
          </a:prstGeom>
        </p:spPr>
      </p:pic>
    </p:spTree>
    <p:extLst>
      <p:ext uri="{BB962C8B-B14F-4D97-AF65-F5344CB8AC3E}">
        <p14:creationId xmlns:p14="http://schemas.microsoft.com/office/powerpoint/2010/main" val="1623891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3">
            <a:extLst>
              <a:ext uri="{FF2B5EF4-FFF2-40B4-BE49-F238E27FC236}">
                <a16:creationId xmlns:a16="http://schemas.microsoft.com/office/drawing/2014/main" id="{050C2B33-1A6A-4DAB-9ECC-EE657D5D9E59}"/>
              </a:ext>
            </a:extLst>
          </p:cNvPr>
          <p:cNvGrpSpPr/>
          <p:nvPr/>
        </p:nvGrpSpPr>
        <p:grpSpPr>
          <a:xfrm>
            <a:off x="0" y="1124744"/>
            <a:ext cx="12191999" cy="5733256"/>
            <a:chOff x="0" y="1124744"/>
            <a:chExt cx="9147173" cy="5265730"/>
          </a:xfrm>
        </p:grpSpPr>
        <p:pic>
          <p:nvPicPr>
            <p:cNvPr id="3" name="Obraz 11">
              <a:extLst>
                <a:ext uri="{FF2B5EF4-FFF2-40B4-BE49-F238E27FC236}">
                  <a16:creationId xmlns:a16="http://schemas.microsoft.com/office/drawing/2014/main" id="{2E4ECDF1-B335-4E15-A916-417290FB7A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0352" y="1124744"/>
              <a:ext cx="2776821" cy="5265730"/>
            </a:xfrm>
            <a:prstGeom prst="rect">
              <a:avLst/>
            </a:prstGeom>
          </p:spPr>
        </p:pic>
        <p:sp>
          <p:nvSpPr>
            <p:cNvPr id="4" name="Rectangle 5">
              <a:extLst>
                <a:ext uri="{FF2B5EF4-FFF2-40B4-BE49-F238E27FC236}">
                  <a16:creationId xmlns:a16="http://schemas.microsoft.com/office/drawing/2014/main" id="{C7C8EE07-F660-4A1F-A186-A95EEB4BDB75}"/>
                </a:ext>
              </a:extLst>
            </p:cNvPr>
            <p:cNvSpPr/>
            <p:nvPr/>
          </p:nvSpPr>
          <p:spPr>
            <a:xfrm>
              <a:off x="0" y="1124744"/>
              <a:ext cx="6370352" cy="5265730"/>
            </a:xfrm>
            <a:prstGeom prst="rect">
              <a:avLst/>
            </a:prstGeom>
            <a:solidFill>
              <a:srgbClr val="3C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r>
                <a:rPr lang="pl-PL" sz="2200" dirty="0">
                  <a:solidFill>
                    <a:schemeClr val="bg1"/>
                  </a:solidFill>
                </a:rPr>
                <a:t>Testy właściwości, wymagań niefunkcjonalnych</a:t>
              </a:r>
            </a:p>
            <a:p>
              <a:pPr marL="271463" lvl="1"/>
              <a:endParaRPr lang="pl-PL" sz="2200" dirty="0">
                <a:solidFill>
                  <a:schemeClr val="bg1"/>
                </a:solidFill>
              </a:endParaRPr>
            </a:p>
            <a:p>
              <a:pPr marL="271463" lvl="1"/>
              <a:r>
                <a:rPr lang="pl-PL" sz="2200" dirty="0">
                  <a:solidFill>
                    <a:schemeClr val="bg1"/>
                  </a:solidFill>
                </a:rPr>
                <a:t>Wymagania niefunkcjonalne opisują atrybuty zachowań funkcjonalnych testowanego produktu, czyli „</a:t>
              </a:r>
              <a:r>
                <a:rPr lang="pl-PL" sz="2200" b="1" dirty="0">
                  <a:solidFill>
                    <a:schemeClr val="bg1"/>
                  </a:solidFill>
                </a:rPr>
                <a:t>JAK</a:t>
              </a:r>
              <a:r>
                <a:rPr lang="pl-PL" sz="2200" dirty="0">
                  <a:solidFill>
                    <a:schemeClr val="bg1"/>
                  </a:solidFill>
                </a:rPr>
                <a:t>” testowany produkt wypełnia swoje funkcje.</a:t>
              </a:r>
            </a:p>
            <a:p>
              <a:pPr marL="271463" lvl="1"/>
              <a:endParaRPr lang="pl-PL" sz="2200" dirty="0">
                <a:solidFill>
                  <a:schemeClr val="bg1"/>
                </a:solidFill>
              </a:endParaRPr>
            </a:p>
            <a:p>
              <a:pPr marL="271463" lvl="1"/>
              <a:r>
                <a:rPr lang="pl-PL" sz="2200" dirty="0">
                  <a:solidFill>
                    <a:schemeClr val="bg1"/>
                  </a:solidFill>
                </a:rPr>
                <a:t>Testy niefunkcjonalne sa tak samo ważne jak testy funkcjonalne.</a:t>
              </a:r>
            </a:p>
            <a:p>
              <a:pPr marL="271463" lvl="1"/>
              <a:endParaRPr lang="pl-PL" sz="2200" dirty="0">
                <a:solidFill>
                  <a:schemeClr val="bg1"/>
                </a:solidFill>
              </a:endParaRPr>
            </a:p>
            <a:p>
              <a:pPr marL="271463" lvl="1"/>
              <a:r>
                <a:rPr lang="pl-PL" sz="2200" dirty="0">
                  <a:solidFill>
                    <a:schemeClr val="bg1"/>
                  </a:solidFill>
                </a:rPr>
                <a:t>Stopień spełnienia wymagań niefunkcjonalnych nierozerwalnie połączony jest z późniejszym zadowoleniem klienta (lub brakiem zadowolenia).</a:t>
              </a:r>
            </a:p>
            <a:p>
              <a:pPr marL="271463" lvl="1"/>
              <a:endParaRPr lang="pl-PL" sz="2200" dirty="0">
                <a:solidFill>
                  <a:schemeClr val="bg1"/>
                </a:solidFill>
              </a:endParaRPr>
            </a:p>
            <a:p>
              <a:pPr marL="271463" lvl="1"/>
              <a:r>
                <a:rPr lang="pl-PL" sz="2200" dirty="0">
                  <a:solidFill>
                    <a:schemeClr val="bg1"/>
                  </a:solidFill>
                </a:rPr>
                <a:t>Wymagania wobec cech niefunkcjonalnych często nie są określane w wymaganiach systemowych lub są trudno definiowalne. </a:t>
              </a:r>
            </a:p>
            <a:p>
              <a:pPr marL="0" lvl="1"/>
              <a:endParaRPr lang="pl-PL" sz="1600" dirty="0">
                <a:solidFill>
                  <a:schemeClr val="bg1"/>
                </a:solidFill>
              </a:endParaRPr>
            </a:p>
          </p:txBody>
        </p:sp>
      </p:grpSp>
      <p:sp>
        <p:nvSpPr>
          <p:cNvPr id="5" name="Title 2">
            <a:extLst>
              <a:ext uri="{FF2B5EF4-FFF2-40B4-BE49-F238E27FC236}">
                <a16:creationId xmlns:a16="http://schemas.microsoft.com/office/drawing/2014/main" id="{26CD16E7-1E23-47C7-98CD-9C0CF2306465}"/>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niefunkcjonalne</a:t>
            </a:r>
            <a:endParaRPr lang="en-US" dirty="0">
              <a:latin typeface="+mn-lt"/>
            </a:endParaRPr>
          </a:p>
        </p:txBody>
      </p:sp>
    </p:spTree>
    <p:extLst>
      <p:ext uri="{BB962C8B-B14F-4D97-AF65-F5344CB8AC3E}">
        <p14:creationId xmlns:p14="http://schemas.microsoft.com/office/powerpoint/2010/main" val="829692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349CCCB-4D88-4026-A5F5-9CBDB6911C98}"/>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Niefunkcjonalne</a:t>
            </a:r>
            <a:endParaRPr lang="en-US" dirty="0">
              <a:latin typeface="+mn-lt"/>
            </a:endParaRPr>
          </a:p>
        </p:txBody>
      </p:sp>
      <p:pic>
        <p:nvPicPr>
          <p:cNvPr id="3" name="Picture 2">
            <a:extLst>
              <a:ext uri="{FF2B5EF4-FFF2-40B4-BE49-F238E27FC236}">
                <a16:creationId xmlns:a16="http://schemas.microsoft.com/office/drawing/2014/main" id="{942B938A-39BE-4B46-BBFF-679C842040EB}"/>
              </a:ext>
            </a:extLst>
          </p:cNvPr>
          <p:cNvPicPr>
            <a:picLocks noChangeAspect="1"/>
          </p:cNvPicPr>
          <p:nvPr/>
        </p:nvPicPr>
        <p:blipFill>
          <a:blip r:embed="rId2"/>
          <a:stretch>
            <a:fillRect/>
          </a:stretch>
        </p:blipFill>
        <p:spPr>
          <a:xfrm>
            <a:off x="161325" y="1245733"/>
            <a:ext cx="12030675" cy="4975452"/>
          </a:xfrm>
          <a:prstGeom prst="rect">
            <a:avLst/>
          </a:prstGeom>
        </p:spPr>
      </p:pic>
    </p:spTree>
    <p:extLst>
      <p:ext uri="{BB962C8B-B14F-4D97-AF65-F5344CB8AC3E}">
        <p14:creationId xmlns:p14="http://schemas.microsoft.com/office/powerpoint/2010/main" val="2305482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349CCCB-4D88-4026-A5F5-9CBDB6911C98}"/>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Niefunkcjonalne</a:t>
            </a:r>
            <a:endParaRPr lang="en-US" dirty="0">
              <a:latin typeface="+mn-lt"/>
            </a:endParaRPr>
          </a:p>
        </p:txBody>
      </p:sp>
      <p:pic>
        <p:nvPicPr>
          <p:cNvPr id="3" name="Picture 2">
            <a:extLst>
              <a:ext uri="{FF2B5EF4-FFF2-40B4-BE49-F238E27FC236}">
                <a16:creationId xmlns:a16="http://schemas.microsoft.com/office/drawing/2014/main" id="{CF449618-0142-435B-B556-4F75F0F46F5E}"/>
              </a:ext>
            </a:extLst>
          </p:cNvPr>
          <p:cNvPicPr>
            <a:picLocks noChangeAspect="1"/>
          </p:cNvPicPr>
          <p:nvPr/>
        </p:nvPicPr>
        <p:blipFill>
          <a:blip r:embed="rId2"/>
          <a:stretch>
            <a:fillRect/>
          </a:stretch>
        </p:blipFill>
        <p:spPr>
          <a:xfrm>
            <a:off x="0" y="893063"/>
            <a:ext cx="11913395" cy="5964937"/>
          </a:xfrm>
          <a:prstGeom prst="rect">
            <a:avLst/>
          </a:prstGeom>
        </p:spPr>
      </p:pic>
    </p:spTree>
    <p:extLst>
      <p:ext uri="{BB962C8B-B14F-4D97-AF65-F5344CB8AC3E}">
        <p14:creationId xmlns:p14="http://schemas.microsoft.com/office/powerpoint/2010/main" val="50402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az 11"/>
          <p:cNvPicPr>
            <a:picLocks noChangeAspect="1"/>
          </p:cNvPicPr>
          <p:nvPr/>
        </p:nvPicPr>
        <p:blipFill rotWithShape="1">
          <a:blip r:embed="rId2" cstate="email">
            <a:extLst>
              <a:ext uri="{28A0092B-C50C-407E-A947-70E740481C1C}">
                <a14:useLocalDpi xmlns:a14="http://schemas.microsoft.com/office/drawing/2010/main"/>
              </a:ext>
            </a:extLst>
          </a:blip>
          <a:srcRect t="23015" b="-136"/>
          <a:stretch/>
        </p:blipFill>
        <p:spPr>
          <a:xfrm>
            <a:off x="0" y="0"/>
            <a:ext cx="12192000" cy="6858000"/>
          </a:xfrm>
          <a:prstGeom prst="rect">
            <a:avLst/>
          </a:prstGeom>
        </p:spPr>
      </p:pic>
      <p:sp>
        <p:nvSpPr>
          <p:cNvPr id="5" name="Prostokąt 4">
            <a:hlinkClick r:id="rId3" action="ppaction://hlinksldjump"/>
          </p:cNvPr>
          <p:cNvSpPr/>
          <p:nvPr/>
        </p:nvSpPr>
        <p:spPr>
          <a:xfrm>
            <a:off x="1847528" y="1916832"/>
            <a:ext cx="201622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 name="Grupa 6"/>
          <p:cNvGrpSpPr/>
          <p:nvPr/>
        </p:nvGrpSpPr>
        <p:grpSpPr>
          <a:xfrm>
            <a:off x="7707086" y="4788000"/>
            <a:ext cx="4484917" cy="1656184"/>
            <a:chOff x="4788024" y="3240171"/>
            <a:chExt cx="4355976" cy="1295983"/>
          </a:xfrm>
        </p:grpSpPr>
        <p:sp>
          <p:nvSpPr>
            <p:cNvPr id="8" name="Prostokąt 7"/>
            <p:cNvSpPr/>
            <p:nvPr/>
          </p:nvSpPr>
          <p:spPr>
            <a:xfrm>
              <a:off x="4788024" y="3240171"/>
              <a:ext cx="4355976" cy="129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0" rIns="72000" rtlCol="0" anchor="ctr" anchorCtr="0"/>
            <a:lstStyle/>
            <a:p>
              <a:pPr>
                <a:lnSpc>
                  <a:spcPts val="2500"/>
                </a:lnSpc>
              </a:pPr>
              <a:r>
                <a:rPr lang="pl-PL" sz="2800" b="1" dirty="0">
                  <a:solidFill>
                    <a:schemeClr val="tx1">
                      <a:lumMod val="65000"/>
                      <a:lumOff val="35000"/>
                    </a:schemeClr>
                  </a:solidFill>
                </a:rPr>
                <a:t>Techniki Projektowania Testów</a:t>
              </a:r>
            </a:p>
          </p:txBody>
        </p:sp>
        <p:cxnSp>
          <p:nvCxnSpPr>
            <p:cNvPr id="9" name="Łącznik prosty 8"/>
            <p:cNvCxnSpPr/>
            <p:nvPr/>
          </p:nvCxnSpPr>
          <p:spPr>
            <a:xfrm>
              <a:off x="5213987" y="4228047"/>
              <a:ext cx="573581" cy="1"/>
            </a:xfrm>
            <a:prstGeom prst="line">
              <a:avLst/>
            </a:prstGeom>
            <a:ln w="57150">
              <a:solidFill>
                <a:srgbClr val="33BC8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0542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9D3C0-BCD6-48E9-BCB8-CB9717618DE3}"/>
              </a:ext>
            </a:extLst>
          </p:cNvPr>
          <p:cNvPicPr>
            <a:picLocks noChangeAspect="1"/>
          </p:cNvPicPr>
          <p:nvPr/>
        </p:nvPicPr>
        <p:blipFill rotWithShape="1">
          <a:blip r:embed="rId2"/>
          <a:srcRect l="4751" t="2784" b="4558"/>
          <a:stretch/>
        </p:blipFill>
        <p:spPr>
          <a:xfrm>
            <a:off x="-1" y="285092"/>
            <a:ext cx="12191999" cy="6278995"/>
          </a:xfrm>
          <a:prstGeom prst="rect">
            <a:avLst/>
          </a:prstGeom>
        </p:spPr>
      </p:pic>
    </p:spTree>
    <p:extLst>
      <p:ext uri="{BB962C8B-B14F-4D97-AF65-F5344CB8AC3E}">
        <p14:creationId xmlns:p14="http://schemas.microsoft.com/office/powerpoint/2010/main" val="1091564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39EF12F-27E6-4B1E-AC5D-134941D05576}"/>
              </a:ext>
            </a:extLst>
          </p:cNvPr>
          <p:cNvSpPr/>
          <p:nvPr/>
        </p:nvSpPr>
        <p:spPr>
          <a:xfrm>
            <a:off x="0" y="1124744"/>
            <a:ext cx="8490856" cy="5733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r>
              <a:rPr lang="pl-PL" sz="2600" b="1" u="sng" dirty="0">
                <a:solidFill>
                  <a:schemeClr val="accent6"/>
                </a:solidFill>
              </a:rPr>
              <a:t>Testy struktury </a:t>
            </a:r>
            <a:r>
              <a:rPr lang="pl-PL" sz="2600" dirty="0">
                <a:solidFill>
                  <a:schemeClr val="bg1"/>
                </a:solidFill>
              </a:rPr>
              <a:t>(architektury systemu, strukturalne, </a:t>
            </a:r>
            <a:r>
              <a:rPr lang="pl-PL" sz="2600" b="1" dirty="0">
                <a:solidFill>
                  <a:srgbClr val="FFFF00"/>
                </a:solidFill>
              </a:rPr>
              <a:t>białoskrzynkowe</a:t>
            </a:r>
            <a:r>
              <a:rPr lang="pl-PL" sz="2600" dirty="0">
                <a:solidFill>
                  <a:schemeClr val="bg1"/>
                </a:solidFill>
              </a:rPr>
              <a:t>, przezroczystoskrzynkowe) </a:t>
            </a:r>
            <a:r>
              <a:rPr lang="pl-PL" sz="2600" b="1" dirty="0">
                <a:solidFill>
                  <a:srgbClr val="FFFF00"/>
                </a:solidFill>
              </a:rPr>
              <a:t>(whitebox tests, glass-box tests)</a:t>
            </a:r>
          </a:p>
          <a:p>
            <a:pPr marL="271463" lvl="1"/>
            <a:endParaRPr lang="pl-PL" sz="2600" dirty="0">
              <a:solidFill>
                <a:schemeClr val="bg1"/>
              </a:solidFill>
            </a:endParaRPr>
          </a:p>
          <a:p>
            <a:pPr marL="271463" lvl="1"/>
            <a:r>
              <a:rPr lang="pl-PL" sz="2600" dirty="0">
                <a:solidFill>
                  <a:schemeClr val="bg1"/>
                </a:solidFill>
              </a:rPr>
              <a:t>Wykonywane są na wszystkich poziomach testów;</a:t>
            </a:r>
          </a:p>
          <a:p>
            <a:pPr marL="271463" lvl="1"/>
            <a:endParaRPr lang="pl-PL" sz="2600" dirty="0">
              <a:solidFill>
                <a:schemeClr val="bg1"/>
              </a:solidFill>
            </a:endParaRPr>
          </a:p>
          <a:p>
            <a:pPr marL="271463" lvl="1"/>
            <a:r>
              <a:rPr lang="pl-PL" sz="2600" dirty="0"/>
              <a:t>Niezbędna jest znajomość:</a:t>
            </a:r>
          </a:p>
          <a:p>
            <a:pPr marL="271463" lvl="1"/>
            <a:endParaRPr lang="pl-PL" sz="2600" dirty="0">
              <a:solidFill>
                <a:schemeClr val="bg1"/>
              </a:solidFill>
            </a:endParaRPr>
          </a:p>
          <a:p>
            <a:pPr marL="742950" lvl="1" indent="-285750">
              <a:spcAft>
                <a:spcPts val="600"/>
              </a:spcAft>
              <a:buBlip>
                <a:blip r:embed="rId3"/>
              </a:buBlip>
            </a:pPr>
            <a:r>
              <a:rPr lang="pl-PL" sz="2600" dirty="0">
                <a:solidFill>
                  <a:srgbClr val="FFFFFF"/>
                </a:solidFill>
              </a:rPr>
              <a:t> kodu;</a:t>
            </a:r>
          </a:p>
          <a:p>
            <a:pPr marL="742950" lvl="1" indent="-285750">
              <a:spcAft>
                <a:spcPts val="600"/>
              </a:spcAft>
              <a:buBlip>
                <a:blip r:embed="rId3"/>
              </a:buBlip>
            </a:pPr>
            <a:r>
              <a:rPr lang="pl-PL" sz="2600" dirty="0">
                <a:solidFill>
                  <a:srgbClr val="FFFFFF"/>
                </a:solidFill>
              </a:rPr>
              <a:t> architektury;</a:t>
            </a:r>
          </a:p>
          <a:p>
            <a:pPr marL="742950" lvl="1" indent="-285750">
              <a:spcAft>
                <a:spcPts val="600"/>
              </a:spcAft>
              <a:buBlip>
                <a:blip r:embed="rId3"/>
              </a:buBlip>
            </a:pPr>
            <a:r>
              <a:rPr lang="pl-PL" sz="2600" dirty="0">
                <a:solidFill>
                  <a:srgbClr val="FFFFFF"/>
                </a:solidFill>
              </a:rPr>
              <a:t> zasad komunikacji modułów / systemów (tzw. wiedza strukturalna).</a:t>
            </a:r>
          </a:p>
          <a:p>
            <a:pPr marL="0" lvl="1"/>
            <a:endParaRPr lang="pl-PL" sz="1600" dirty="0">
              <a:solidFill>
                <a:schemeClr val="bg1"/>
              </a:solidFill>
            </a:endParaRPr>
          </a:p>
        </p:txBody>
      </p:sp>
      <p:sp>
        <p:nvSpPr>
          <p:cNvPr id="5" name="Title 2">
            <a:extLst>
              <a:ext uri="{FF2B5EF4-FFF2-40B4-BE49-F238E27FC236}">
                <a16:creationId xmlns:a16="http://schemas.microsoft.com/office/drawing/2014/main" id="{6BFBA570-3EAF-4CE2-91A8-7CFB695FCECC}"/>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strukturalne </a:t>
            </a:r>
            <a:r>
              <a:rPr lang="pl-PL" sz="4000" dirty="0">
                <a:latin typeface="+mn-lt"/>
              </a:rPr>
              <a:t>BIAŁOSKRZYNKOWE</a:t>
            </a:r>
            <a:endParaRPr lang="en-US" sz="4000" dirty="0">
              <a:latin typeface="+mn-lt"/>
            </a:endParaRPr>
          </a:p>
        </p:txBody>
      </p:sp>
      <p:pic>
        <p:nvPicPr>
          <p:cNvPr id="6" name="Picture 4" descr="Image result for white box">
            <a:extLst>
              <a:ext uri="{FF2B5EF4-FFF2-40B4-BE49-F238E27FC236}">
                <a16:creationId xmlns:a16="http://schemas.microsoft.com/office/drawing/2014/main" id="{BCA0F9AE-AF3C-4968-82B0-E00035F3E7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69" t="2537" r="9572"/>
          <a:stretch/>
        </p:blipFill>
        <p:spPr bwMode="auto">
          <a:xfrm>
            <a:off x="8490857" y="2033516"/>
            <a:ext cx="3701144" cy="334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39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6FEA6-95E8-4AE1-8133-DBFBC3EB68FE}"/>
              </a:ext>
            </a:extLst>
          </p:cNvPr>
          <p:cNvPicPr>
            <a:picLocks noChangeAspect="1"/>
          </p:cNvPicPr>
          <p:nvPr/>
        </p:nvPicPr>
        <p:blipFill rotWithShape="1">
          <a:blip r:embed="rId2"/>
          <a:srcRect t="1619"/>
          <a:stretch/>
        </p:blipFill>
        <p:spPr>
          <a:xfrm>
            <a:off x="316523" y="782515"/>
            <a:ext cx="11561885" cy="5989204"/>
          </a:xfrm>
          <a:prstGeom prst="rect">
            <a:avLst/>
          </a:prstGeom>
        </p:spPr>
      </p:pic>
    </p:spTree>
    <p:extLst>
      <p:ext uri="{BB962C8B-B14F-4D97-AF65-F5344CB8AC3E}">
        <p14:creationId xmlns:p14="http://schemas.microsoft.com/office/powerpoint/2010/main" val="4567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39EF12F-27E6-4B1E-AC5D-134941D05576}"/>
              </a:ext>
            </a:extLst>
          </p:cNvPr>
          <p:cNvSpPr/>
          <p:nvPr/>
        </p:nvSpPr>
        <p:spPr>
          <a:xfrm>
            <a:off x="0" y="1124744"/>
            <a:ext cx="8490856" cy="5733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endParaRPr lang="pl-PL" sz="2600" dirty="0">
              <a:solidFill>
                <a:schemeClr val="bg1"/>
              </a:solidFill>
            </a:endParaRPr>
          </a:p>
          <a:p>
            <a:pPr lvl="1">
              <a:lnSpc>
                <a:spcPct val="150000"/>
              </a:lnSpc>
            </a:pPr>
            <a:r>
              <a:rPr lang="pl-PL" sz="2600" dirty="0"/>
              <a:t>Wykorzystuje się wewnętrzną strukturę systemu jako podstawę testów do tworzenia przypadków testowych </a:t>
            </a:r>
          </a:p>
          <a:p>
            <a:pPr lvl="1">
              <a:lnSpc>
                <a:spcPct val="150000"/>
              </a:lnSpc>
            </a:pPr>
            <a:endParaRPr lang="pl-PL" sz="2600" dirty="0"/>
          </a:p>
          <a:p>
            <a:pPr lvl="1">
              <a:lnSpc>
                <a:spcPct val="150000"/>
              </a:lnSpc>
            </a:pPr>
            <a:r>
              <a:rPr lang="pl-PL" sz="2600" dirty="0"/>
              <a:t>Za pomocą technik białoskrzynkowych możliwe jest zmierzenie pokrycia kodu testami i dodanie większej ilości przypadków, tak aby zostały przetestowane wszystkie wymagane obszary. </a:t>
            </a:r>
            <a:endParaRPr lang="en-US" sz="2600" spc="-1" dirty="0">
              <a:solidFill>
                <a:srgbClr val="000000"/>
              </a:solidFill>
              <a:uFill>
                <a:solidFill>
                  <a:srgbClr val="FFFFFF"/>
                </a:solidFill>
              </a:uFill>
            </a:endParaRPr>
          </a:p>
          <a:p>
            <a:pPr marL="0" lvl="1"/>
            <a:endParaRPr lang="pl-PL" sz="1600" dirty="0">
              <a:solidFill>
                <a:schemeClr val="bg1"/>
              </a:solidFill>
            </a:endParaRPr>
          </a:p>
        </p:txBody>
      </p:sp>
      <p:sp>
        <p:nvSpPr>
          <p:cNvPr id="5" name="Title 2">
            <a:extLst>
              <a:ext uri="{FF2B5EF4-FFF2-40B4-BE49-F238E27FC236}">
                <a16:creationId xmlns:a16="http://schemas.microsoft.com/office/drawing/2014/main" id="{6BFBA570-3EAF-4CE2-91A8-7CFB695FCECC}"/>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strukturalne </a:t>
            </a:r>
            <a:r>
              <a:rPr lang="pl-PL" sz="4000" dirty="0">
                <a:latin typeface="+mn-lt"/>
              </a:rPr>
              <a:t>BIAŁOSKRZYNKOWE</a:t>
            </a:r>
            <a:endParaRPr lang="en-US" sz="4000" dirty="0">
              <a:latin typeface="+mn-lt"/>
            </a:endParaRPr>
          </a:p>
        </p:txBody>
      </p:sp>
      <p:pic>
        <p:nvPicPr>
          <p:cNvPr id="5124" name="Picture 4" descr="Image result for white box">
            <a:extLst>
              <a:ext uri="{FF2B5EF4-FFF2-40B4-BE49-F238E27FC236}">
                <a16:creationId xmlns:a16="http://schemas.microsoft.com/office/drawing/2014/main" id="{7931448C-B89B-4ADF-9DBE-9527202C3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9" t="2537" r="9572"/>
          <a:stretch/>
        </p:blipFill>
        <p:spPr bwMode="auto">
          <a:xfrm>
            <a:off x="8490857" y="2033516"/>
            <a:ext cx="3701144" cy="334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176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39EF12F-27E6-4B1E-AC5D-134941D05576}"/>
              </a:ext>
            </a:extLst>
          </p:cNvPr>
          <p:cNvSpPr/>
          <p:nvPr/>
        </p:nvSpPr>
        <p:spPr>
          <a:xfrm>
            <a:off x="0" y="1124744"/>
            <a:ext cx="8490856" cy="573325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a:lnSpc>
                <a:spcPct val="100000"/>
              </a:lnSpc>
            </a:pPr>
            <a:endParaRPr lang="pl-PL" sz="3200" b="1" spc="-1" dirty="0">
              <a:solidFill>
                <a:srgbClr val="FF0000"/>
              </a:solidFill>
              <a:uFill>
                <a:solidFill>
                  <a:srgbClr val="FFFFFF"/>
                </a:solidFill>
              </a:uFill>
              <a:latin typeface="Calibri"/>
            </a:endParaRPr>
          </a:p>
          <a:p>
            <a:pPr algn="ctr">
              <a:lnSpc>
                <a:spcPct val="100000"/>
              </a:lnSpc>
            </a:pPr>
            <a:r>
              <a:rPr lang="pl-PL" sz="3200" b="1" spc="-1" dirty="0">
                <a:solidFill>
                  <a:srgbClr val="FFFF00"/>
                </a:solidFill>
                <a:uFill>
                  <a:solidFill>
                    <a:srgbClr val="FFFFFF"/>
                  </a:solidFill>
                </a:uFill>
                <a:latin typeface="Calibri"/>
              </a:rPr>
              <a:t>B</a:t>
            </a:r>
            <a:r>
              <a:rPr lang="en-US" sz="3200" b="1" spc="-1" dirty="0" err="1">
                <a:solidFill>
                  <a:srgbClr val="FFFF00"/>
                </a:solidFill>
                <a:uFill>
                  <a:solidFill>
                    <a:srgbClr val="FFFFFF"/>
                  </a:solidFill>
                </a:uFill>
                <a:latin typeface="Calibri"/>
              </a:rPr>
              <a:t>iałoskrzynkow</a:t>
            </a:r>
            <a:r>
              <a:rPr lang="pl-PL" sz="3200" b="1" spc="-1" dirty="0">
                <a:solidFill>
                  <a:srgbClr val="FFFF00"/>
                </a:solidFill>
                <a:uFill>
                  <a:solidFill>
                    <a:srgbClr val="FFFFFF"/>
                  </a:solidFill>
                </a:uFill>
                <a:latin typeface="Calibri"/>
              </a:rPr>
              <a:t>e techniki</a:t>
            </a:r>
            <a:r>
              <a:rPr lang="en-US" sz="3200" spc="-1" dirty="0">
                <a:solidFill>
                  <a:srgbClr val="FFFF00"/>
                </a:solidFill>
                <a:uFill>
                  <a:solidFill>
                    <a:srgbClr val="FFFFFF"/>
                  </a:solidFill>
                </a:uFill>
                <a:latin typeface="Calibri"/>
              </a:rPr>
              <a:t> </a:t>
            </a:r>
            <a:r>
              <a:rPr lang="en-US" sz="3200" spc="-1" dirty="0" err="1">
                <a:solidFill>
                  <a:srgbClr val="FFFF00"/>
                </a:solidFill>
                <a:uFill>
                  <a:solidFill>
                    <a:srgbClr val="FFFFFF"/>
                  </a:solidFill>
                </a:uFill>
                <a:latin typeface="Calibri"/>
              </a:rPr>
              <a:t>opart</a:t>
            </a:r>
            <a:r>
              <a:rPr lang="pl-PL" sz="3200" spc="-1" dirty="0">
                <a:solidFill>
                  <a:srgbClr val="FFFF00"/>
                </a:solidFill>
                <a:uFill>
                  <a:solidFill>
                    <a:srgbClr val="FFFFFF"/>
                  </a:solidFill>
                </a:uFill>
                <a:latin typeface="Calibri"/>
              </a:rPr>
              <a:t>e są</a:t>
            </a:r>
            <a:r>
              <a:rPr lang="en-US" sz="3200" spc="-1" dirty="0">
                <a:solidFill>
                  <a:srgbClr val="FFFF00"/>
                </a:solidFill>
                <a:uFill>
                  <a:solidFill>
                    <a:srgbClr val="FFFFFF"/>
                  </a:solidFill>
                </a:uFill>
                <a:latin typeface="Calibri"/>
              </a:rPr>
              <a:t> </a:t>
            </a:r>
            <a:r>
              <a:rPr lang="en-US" sz="3200" b="1" spc="-1" dirty="0" err="1">
                <a:solidFill>
                  <a:srgbClr val="FFFF00"/>
                </a:solidFill>
                <a:uFill>
                  <a:solidFill>
                    <a:srgbClr val="FFFFFF"/>
                  </a:solidFill>
                </a:uFill>
                <a:latin typeface="Calibri"/>
              </a:rPr>
              <a:t>na</a:t>
            </a:r>
            <a:r>
              <a:rPr lang="en-US" sz="3200" b="1" spc="-1" dirty="0">
                <a:solidFill>
                  <a:srgbClr val="FFFF00"/>
                </a:solidFill>
                <a:uFill>
                  <a:solidFill>
                    <a:srgbClr val="FFFFFF"/>
                  </a:solidFill>
                </a:uFill>
                <a:latin typeface="Calibri"/>
              </a:rPr>
              <a:t> STRUKTURZE</a:t>
            </a:r>
            <a:r>
              <a:rPr lang="pl-PL" sz="3200" b="1" spc="-1" dirty="0">
                <a:solidFill>
                  <a:srgbClr val="FFFF00"/>
                </a:solidFill>
                <a:uFill>
                  <a:solidFill>
                    <a:srgbClr val="FFFFFF"/>
                  </a:solidFill>
                </a:uFill>
                <a:latin typeface="Calibri"/>
              </a:rPr>
              <a:t>.</a:t>
            </a:r>
            <a:endParaRPr lang="pl-PL" sz="3200" spc="-1" dirty="0">
              <a:solidFill>
                <a:srgbClr val="FFFF00"/>
              </a:solidFill>
              <a:uFill>
                <a:solidFill>
                  <a:srgbClr val="FFFFFF"/>
                </a:solidFill>
              </a:uFill>
              <a:latin typeface="Calibri"/>
            </a:endParaRPr>
          </a:p>
          <a:p>
            <a:pPr>
              <a:lnSpc>
                <a:spcPct val="100000"/>
              </a:lnSpc>
            </a:pPr>
            <a:endParaRPr lang="pl-PL" sz="2400" dirty="0"/>
          </a:p>
          <a:p>
            <a:pPr>
              <a:lnSpc>
                <a:spcPct val="100000"/>
              </a:lnSpc>
            </a:pPr>
            <a:r>
              <a:rPr lang="pl-PL" sz="2400" dirty="0"/>
              <a:t>	Do technik białoskrzynkowych zaliczamy: </a:t>
            </a:r>
          </a:p>
          <a:p>
            <a:pPr>
              <a:lnSpc>
                <a:spcPct val="100000"/>
              </a:lnSpc>
            </a:pPr>
            <a:endParaRPr lang="pl-PL" sz="2400" dirty="0"/>
          </a:p>
          <a:p>
            <a:pPr marL="1714500" lvl="3" indent="-342900">
              <a:buFont typeface="Wingdings" panose="05000000000000000000" pitchFamily="2" charset="2"/>
              <a:buChar char="Ø"/>
            </a:pPr>
            <a:r>
              <a:rPr lang="pl-PL" sz="2400" dirty="0"/>
              <a:t>	pokrycie instrukcji </a:t>
            </a:r>
          </a:p>
          <a:p>
            <a:pPr marL="1714500" lvl="3" indent="-342900">
              <a:buFont typeface="Wingdings" panose="05000000000000000000" pitchFamily="2" charset="2"/>
              <a:buChar char="Ø"/>
            </a:pPr>
            <a:r>
              <a:rPr lang="pl-PL" sz="2400" dirty="0"/>
              <a:t>	pokrycie decyzji </a:t>
            </a:r>
          </a:p>
          <a:p>
            <a:pPr marL="1714500" lvl="3" indent="-342900">
              <a:buFont typeface="Wingdings" panose="05000000000000000000" pitchFamily="2" charset="2"/>
              <a:buChar char="Ø"/>
            </a:pPr>
            <a:r>
              <a:rPr lang="pl-PL" sz="2400" dirty="0"/>
              <a:t>	pokrycie warunków decyzji</a:t>
            </a:r>
            <a:endParaRPr lang="en-US" sz="2400" spc="-1" dirty="0">
              <a:solidFill>
                <a:srgbClr val="000000"/>
              </a:solidFill>
              <a:uFill>
                <a:solidFill>
                  <a:srgbClr val="FFFFFF"/>
                </a:solidFill>
              </a:uFill>
            </a:endParaRPr>
          </a:p>
          <a:p>
            <a:pPr marL="0" lvl="1"/>
            <a:endParaRPr lang="pl-PL" sz="1600" dirty="0">
              <a:solidFill>
                <a:schemeClr val="bg1"/>
              </a:solidFill>
            </a:endParaRPr>
          </a:p>
        </p:txBody>
      </p:sp>
      <p:sp>
        <p:nvSpPr>
          <p:cNvPr id="5" name="Title 2">
            <a:extLst>
              <a:ext uri="{FF2B5EF4-FFF2-40B4-BE49-F238E27FC236}">
                <a16:creationId xmlns:a16="http://schemas.microsoft.com/office/drawing/2014/main" id="{6BFBA570-3EAF-4CE2-91A8-7CFB695FCECC}"/>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Testy strukturalne </a:t>
            </a:r>
            <a:r>
              <a:rPr lang="pl-PL" sz="4000" dirty="0">
                <a:latin typeface="+mn-lt"/>
              </a:rPr>
              <a:t>BIAŁOSKRZYNKOWE</a:t>
            </a:r>
            <a:endParaRPr lang="en-US" sz="4000" dirty="0">
              <a:latin typeface="+mn-lt"/>
            </a:endParaRPr>
          </a:p>
        </p:txBody>
      </p:sp>
      <p:pic>
        <p:nvPicPr>
          <p:cNvPr id="6" name="Picture 4" descr="Image result for white box">
            <a:extLst>
              <a:ext uri="{FF2B5EF4-FFF2-40B4-BE49-F238E27FC236}">
                <a16:creationId xmlns:a16="http://schemas.microsoft.com/office/drawing/2014/main" id="{BCA0F9AE-AF3C-4968-82B0-E00035F3E7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9" t="2537" r="9572"/>
          <a:stretch/>
        </p:blipFill>
        <p:spPr bwMode="auto">
          <a:xfrm>
            <a:off x="8490857" y="2033516"/>
            <a:ext cx="3701144" cy="334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44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157400"/>
            <a:ext cx="8490856" cy="57005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r>
              <a:rPr lang="pl-PL" sz="2400" b="1" u="sng" dirty="0">
                <a:solidFill>
                  <a:srgbClr val="002060"/>
                </a:solidFill>
              </a:rPr>
              <a:t>Testy </a:t>
            </a:r>
            <a:r>
              <a:rPr lang="pl-PL" sz="2400" b="1" u="sng" dirty="0">
                <a:solidFill>
                  <a:schemeClr val="accent6">
                    <a:lumMod val="75000"/>
                  </a:schemeClr>
                </a:solidFill>
              </a:rPr>
              <a:t>oparte na SPECYFIKACJI</a:t>
            </a:r>
            <a:r>
              <a:rPr lang="pl-PL" sz="2400" dirty="0">
                <a:solidFill>
                  <a:schemeClr val="accent6">
                    <a:lumMod val="75000"/>
                  </a:schemeClr>
                </a:solidFill>
              </a:rPr>
              <a:t> </a:t>
            </a:r>
            <a:r>
              <a:rPr lang="pl-PL" sz="2400" b="1" dirty="0">
                <a:solidFill>
                  <a:srgbClr val="002060"/>
                </a:solidFill>
              </a:rPr>
              <a:t>(blackbox tests)</a:t>
            </a:r>
          </a:p>
          <a:p>
            <a:pPr marL="271463" lvl="1"/>
            <a:endParaRPr lang="pl-PL" sz="2200" dirty="0">
              <a:solidFill>
                <a:srgbClr val="002060"/>
              </a:solidFill>
            </a:endParaRPr>
          </a:p>
          <a:p>
            <a:pPr marL="271463" lvl="1"/>
            <a:r>
              <a:rPr lang="pl-PL" sz="2400" dirty="0">
                <a:solidFill>
                  <a:schemeClr val="tx1"/>
                </a:solidFill>
              </a:rPr>
              <a:t>Wykonywane są na wszystkich poziomach testów;</a:t>
            </a:r>
          </a:p>
          <a:p>
            <a:pPr marL="271463" lvl="1"/>
            <a:endParaRPr lang="pl-PL" sz="2400" dirty="0">
              <a:solidFill>
                <a:schemeClr val="tx1"/>
              </a:solidFill>
            </a:endParaRPr>
          </a:p>
          <a:p>
            <a:pPr marL="271463" lvl="1"/>
            <a:r>
              <a:rPr lang="pl-PL" sz="2400" dirty="0">
                <a:solidFill>
                  <a:srgbClr val="FF0000"/>
                </a:solidFill>
              </a:rPr>
              <a:t>Do technik czarnoskrzynkowych zaliczamy:</a:t>
            </a:r>
            <a:endParaRPr lang="pl-PL" sz="1000" dirty="0">
              <a:solidFill>
                <a:srgbClr val="FF0000"/>
              </a:solidFill>
            </a:endParaRPr>
          </a:p>
          <a:p>
            <a:pPr marL="800100" lvl="1" indent="-342900">
              <a:spcAft>
                <a:spcPts val="600"/>
              </a:spcAft>
              <a:buFont typeface="Wingdings" panose="05000000000000000000" pitchFamily="2" charset="2"/>
              <a:buChar char="Ø"/>
            </a:pPr>
            <a:r>
              <a:rPr lang="pl-PL" sz="2400" dirty="0">
                <a:solidFill>
                  <a:schemeClr val="tx1"/>
                </a:solidFill>
              </a:rPr>
              <a:t>Podział na klasy równoważności;</a:t>
            </a:r>
          </a:p>
          <a:p>
            <a:pPr marL="800100" lvl="1" indent="-342900">
              <a:spcAft>
                <a:spcPts val="600"/>
              </a:spcAft>
              <a:buFont typeface="Wingdings" panose="05000000000000000000" pitchFamily="2" charset="2"/>
              <a:buChar char="Ø"/>
            </a:pPr>
            <a:r>
              <a:rPr lang="pl-PL" sz="2400" dirty="0">
                <a:solidFill>
                  <a:schemeClr val="tx1"/>
                </a:solidFill>
              </a:rPr>
              <a:t>Analizę wartości brzegowych;</a:t>
            </a:r>
          </a:p>
          <a:p>
            <a:pPr marL="800100" lvl="1" indent="-342900">
              <a:spcAft>
                <a:spcPts val="600"/>
              </a:spcAft>
              <a:buFont typeface="Wingdings" panose="05000000000000000000" pitchFamily="2" charset="2"/>
              <a:buChar char="Ø"/>
            </a:pPr>
            <a:r>
              <a:rPr lang="pl-PL" sz="2400" dirty="0">
                <a:solidFill>
                  <a:schemeClr val="tx1"/>
                </a:solidFill>
              </a:rPr>
              <a:t>Testowanie w oparciu o tablice decyzyjną;</a:t>
            </a:r>
          </a:p>
          <a:p>
            <a:pPr marL="800100" lvl="1" indent="-342900">
              <a:spcAft>
                <a:spcPts val="600"/>
              </a:spcAft>
              <a:buFont typeface="Wingdings" panose="05000000000000000000" pitchFamily="2" charset="2"/>
              <a:buChar char="Ø"/>
            </a:pPr>
            <a:r>
              <a:rPr lang="pl-PL" sz="2400" dirty="0">
                <a:solidFill>
                  <a:schemeClr val="tx1"/>
                </a:solidFill>
              </a:rPr>
              <a:t>Testowanie przejść między stanami;</a:t>
            </a:r>
          </a:p>
          <a:p>
            <a:pPr marL="800100" lvl="1" indent="-342900">
              <a:spcAft>
                <a:spcPts val="600"/>
              </a:spcAft>
              <a:buFont typeface="Wingdings" panose="05000000000000000000" pitchFamily="2" charset="2"/>
              <a:buChar char="Ø"/>
            </a:pPr>
            <a:r>
              <a:rPr lang="pl-PL" sz="2400" dirty="0">
                <a:solidFill>
                  <a:schemeClr val="tx1"/>
                </a:solidFill>
              </a:rPr>
              <a:t>Testowanie w oparciu o przypadki testowe.</a:t>
            </a:r>
          </a:p>
          <a:p>
            <a:pPr marL="0" lvl="1"/>
            <a:endParaRPr lang="pl-PL" sz="1600" dirty="0">
              <a:solidFill>
                <a:schemeClr val="bg1"/>
              </a:solidFill>
            </a:endParaRPr>
          </a:p>
        </p:txBody>
      </p:sp>
      <p:sp>
        <p:nvSpPr>
          <p:cNvPr id="4" name="Title 2">
            <a:extLst>
              <a:ext uri="{FF2B5EF4-FFF2-40B4-BE49-F238E27FC236}">
                <a16:creationId xmlns:a16="http://schemas.microsoft.com/office/drawing/2014/main" id="{844341CC-992F-4A32-A523-2D3D77A3B3B5}"/>
              </a:ext>
            </a:extLst>
          </p:cNvPr>
          <p:cNvSpPr txBox="1">
            <a:spLocks/>
          </p:cNvSpPr>
          <p:nvPr/>
        </p:nvSpPr>
        <p:spPr>
          <a:xfrm>
            <a:off x="342900" y="129372"/>
            <a:ext cx="11478986"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600" dirty="0">
                <a:latin typeface="+mn-lt"/>
              </a:rPr>
              <a:t>Testy oparte na specyfikacji CZARNOSKRZYNKOWE</a:t>
            </a:r>
            <a:endParaRPr lang="en-US" sz="3600" dirty="0">
              <a:latin typeface="+mn-lt"/>
            </a:endParaRPr>
          </a:p>
        </p:txBody>
      </p:sp>
      <p:pic>
        <p:nvPicPr>
          <p:cNvPr id="3074" name="Picture 2" descr="Image result for opened black box">
            <a:extLst>
              <a:ext uri="{FF2B5EF4-FFF2-40B4-BE49-F238E27FC236}">
                <a16:creationId xmlns:a16="http://schemas.microsoft.com/office/drawing/2014/main" id="{ED3FBDEC-FF9D-45DB-867C-CDBAB2C29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34" t="1" r="21600" b="-11971"/>
          <a:stretch/>
        </p:blipFill>
        <p:spPr bwMode="auto">
          <a:xfrm>
            <a:off x="8490856" y="2382982"/>
            <a:ext cx="3701144" cy="362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86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08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endParaRPr lang="pl-PL" sz="2200" dirty="0">
              <a:solidFill>
                <a:schemeClr val="bg1"/>
              </a:solidFill>
            </a:endParaRPr>
          </a:p>
          <a:p>
            <a:pPr lvl="1">
              <a:lnSpc>
                <a:spcPct val="150000"/>
              </a:lnSpc>
            </a:pPr>
            <a:r>
              <a:rPr lang="pl-PL" sz="2600" dirty="0"/>
              <a:t>Informacje wejściowe do oprogramowania lub systemu podzielone są na grupy, które (prawdopodobnie) zmuszą aplikację do podobnych zachowań. </a:t>
            </a:r>
          </a:p>
          <a:p>
            <a:pPr lvl="1">
              <a:lnSpc>
                <a:spcPct val="150000"/>
              </a:lnSpc>
            </a:pPr>
            <a:endParaRPr lang="pl-PL" sz="2600" dirty="0"/>
          </a:p>
          <a:p>
            <a:pPr lvl="1">
              <a:lnSpc>
                <a:spcPct val="150000"/>
              </a:lnSpc>
            </a:pPr>
            <a:r>
              <a:rPr lang="pl-PL" sz="2600" dirty="0"/>
              <a:t>Klasy równoważności można zdefiniować zarówno do poprawnych jak i niepoprawnych danych.</a:t>
            </a:r>
          </a:p>
          <a:p>
            <a:pPr marL="0" lvl="1"/>
            <a:endParaRPr lang="pl-PL" sz="1600" dirty="0">
              <a:solidFill>
                <a:schemeClr val="bg1"/>
              </a:solidFill>
            </a:endParaRP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Podział</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na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klasy</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równoważności</a:t>
            </a:r>
            <a:r>
              <a:rPr lang="en-US" sz="3600" b="1" spc="-1" dirty="0">
                <a:solidFill>
                  <a:srgbClr val="FF0000"/>
                </a:solidFill>
                <a:uFill>
                  <a:solidFill>
                    <a:srgbClr val="FFFFFF"/>
                  </a:solidFill>
                </a:uFill>
                <a:latin typeface="Calibri"/>
              </a:rPr>
              <a:t> </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pic>
        <p:nvPicPr>
          <p:cNvPr id="8" name="Picture 2" descr="Image result for klasy rÃ³wnowaÅ¼noÅci">
            <a:extLst>
              <a:ext uri="{FF2B5EF4-FFF2-40B4-BE49-F238E27FC236}">
                <a16:creationId xmlns:a16="http://schemas.microsoft.com/office/drawing/2014/main" id="{825B0CB2-5489-4CBD-B56A-CBB760468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7" t="9698" r="6390" b="31512"/>
          <a:stretch/>
        </p:blipFill>
        <p:spPr bwMode="auto">
          <a:xfrm>
            <a:off x="8338782" y="1689120"/>
            <a:ext cx="3853218" cy="516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9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08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endParaRPr lang="pl-PL" sz="2200" dirty="0">
              <a:solidFill>
                <a:schemeClr val="bg1"/>
              </a:solidFill>
            </a:endParaRPr>
          </a:p>
          <a:p>
            <a:pPr lvl="1">
              <a:lnSpc>
                <a:spcPct val="150000"/>
              </a:lnSpc>
            </a:pPr>
            <a:r>
              <a:rPr lang="en-US" sz="2400" spc="-1" dirty="0" err="1">
                <a:solidFill>
                  <a:schemeClr val="bg1"/>
                </a:solidFill>
                <a:uFill>
                  <a:solidFill>
                    <a:srgbClr val="FFFFFF"/>
                  </a:solidFill>
                </a:uFill>
              </a:rPr>
              <a:t>Szukamy</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najlepszych</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reprezentantów</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dla</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każdej</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klasy</a:t>
            </a:r>
            <a:r>
              <a:rPr lang="en-US" sz="2400" spc="-1" dirty="0">
                <a:solidFill>
                  <a:schemeClr val="bg1"/>
                </a:solidFill>
                <a:uFill>
                  <a:solidFill>
                    <a:srgbClr val="FFFFFF"/>
                  </a:solidFill>
                </a:uFill>
              </a:rPr>
              <a:t> </a:t>
            </a:r>
            <a:br>
              <a:rPr lang="pl-PL" sz="2400" spc="-1" dirty="0">
                <a:solidFill>
                  <a:schemeClr val="bg1"/>
                </a:solidFill>
                <a:uFill>
                  <a:solidFill>
                    <a:srgbClr val="FFFFFF"/>
                  </a:solidFill>
                </a:uFill>
              </a:rPr>
            </a:br>
            <a:r>
              <a:rPr lang="en-US" sz="2400" spc="-1" dirty="0" err="1">
                <a:solidFill>
                  <a:schemeClr val="bg1"/>
                </a:solidFill>
                <a:uFill>
                  <a:solidFill>
                    <a:srgbClr val="FFFFFF"/>
                  </a:solidFill>
                </a:uFill>
              </a:rPr>
              <a:t>i</a:t>
            </a:r>
            <a:r>
              <a:rPr lang="en-US" sz="2400" spc="-1" dirty="0">
                <a:solidFill>
                  <a:schemeClr val="bg1"/>
                </a:solidFill>
                <a:uFill>
                  <a:solidFill>
                    <a:srgbClr val="FFFFFF"/>
                  </a:solidFill>
                </a:uFill>
              </a:rPr>
              <a:t> testy </a:t>
            </a:r>
            <a:r>
              <a:rPr lang="en-US" sz="2400" spc="-1" dirty="0" err="1">
                <a:solidFill>
                  <a:schemeClr val="bg1"/>
                </a:solidFill>
                <a:uFill>
                  <a:solidFill>
                    <a:srgbClr val="FFFFFF"/>
                  </a:solidFill>
                </a:uFill>
              </a:rPr>
              <a:t>wykonujemy</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właśnie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dla</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nich</a:t>
            </a:r>
            <a:r>
              <a:rPr lang="en-US" sz="2400" spc="-1" dirty="0">
                <a:solidFill>
                  <a:schemeClr val="bg1"/>
                </a:solidFill>
                <a:uFill>
                  <a:solidFill>
                    <a:srgbClr val="FFFFFF"/>
                  </a:solidFill>
                </a:uFill>
              </a:rPr>
              <a:t>.</a:t>
            </a:r>
            <a:endParaRPr lang="en-US" sz="2400" spc="-1" dirty="0">
              <a:solidFill>
                <a:schemeClr val="bg1"/>
              </a:solidFill>
              <a:uFill>
                <a:solidFill>
                  <a:srgbClr val="FFFFFF"/>
                </a:solidFill>
              </a:uFill>
              <a:ea typeface="Calibri"/>
            </a:endParaRPr>
          </a:p>
          <a:p>
            <a:pPr lvl="1">
              <a:lnSpc>
                <a:spcPct val="150000"/>
              </a:lnSpc>
            </a:pPr>
            <a:r>
              <a:rPr lang="pl-PL" sz="2400" spc="-1" dirty="0">
                <a:solidFill>
                  <a:schemeClr val="bg1"/>
                </a:solidFill>
                <a:uFill>
                  <a:solidFill>
                    <a:srgbClr val="FFFFFF"/>
                  </a:solidFill>
                </a:uFill>
              </a:rPr>
              <a:t>Należy </a:t>
            </a:r>
            <a:r>
              <a:rPr lang="en-US" sz="2400" spc="-1" dirty="0" err="1">
                <a:solidFill>
                  <a:schemeClr val="bg1"/>
                </a:solidFill>
                <a:uFill>
                  <a:solidFill>
                    <a:srgbClr val="FFFFFF"/>
                  </a:solidFill>
                </a:uFill>
              </a:rPr>
              <a:t>przetestować</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tylko</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jeden</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warunek</a:t>
            </a:r>
            <a:r>
              <a:rPr lang="en-US" sz="2400" spc="-1" dirty="0">
                <a:solidFill>
                  <a:schemeClr val="bg1"/>
                </a:solidFill>
                <a:uFill>
                  <a:solidFill>
                    <a:srgbClr val="FFFFFF"/>
                  </a:solidFill>
                </a:uFill>
              </a:rPr>
              <a:t> z </a:t>
            </a:r>
            <a:r>
              <a:rPr lang="en-US" sz="2400" spc="-1" dirty="0" err="1">
                <a:solidFill>
                  <a:schemeClr val="bg1"/>
                </a:solidFill>
                <a:uFill>
                  <a:solidFill>
                    <a:srgbClr val="FFFFFF"/>
                  </a:solidFill>
                </a:uFill>
              </a:rPr>
              <a:t>każdej</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klasy</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ponieważ</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wszystkie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warunki</a:t>
            </a:r>
            <a:r>
              <a:rPr lang="en-US" sz="2400" spc="-1" dirty="0">
                <a:solidFill>
                  <a:schemeClr val="bg1"/>
                </a:solidFill>
                <a:uFill>
                  <a:solidFill>
                    <a:srgbClr val="FFFFFF"/>
                  </a:solidFill>
                </a:uFill>
              </a:rPr>
              <a:t> w </a:t>
            </a:r>
            <a:r>
              <a:rPr lang="en-US" sz="2400" spc="-1" dirty="0" err="1">
                <a:solidFill>
                  <a:schemeClr val="bg1"/>
                </a:solidFill>
                <a:uFill>
                  <a:solidFill>
                    <a:srgbClr val="FFFFFF"/>
                  </a:solidFill>
                </a:uFill>
              </a:rPr>
              <a:t>jednej</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klasie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będą</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traktowane</a:t>
            </a:r>
            <a:r>
              <a:rPr lang="en-US" sz="2400" spc="-1" dirty="0">
                <a:solidFill>
                  <a:schemeClr val="bg1"/>
                </a:solidFill>
                <a:uFill>
                  <a:solidFill>
                    <a:srgbClr val="FFFFFF"/>
                  </a:solidFill>
                </a:uFill>
              </a:rPr>
              <a:t> w </a:t>
            </a:r>
            <a:r>
              <a:rPr lang="en-US" sz="2400" spc="-1" dirty="0" err="1">
                <a:solidFill>
                  <a:schemeClr val="bg1"/>
                </a:solidFill>
                <a:uFill>
                  <a:solidFill>
                    <a:srgbClr val="FFFFFF"/>
                  </a:solidFill>
                </a:uFill>
              </a:rPr>
              <a:t>taki</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sam</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sposób</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przez</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testowane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oprogramowanie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Jeśli</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jeden</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warunek</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działa</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dobrze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wszystkie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warunki</a:t>
            </a:r>
            <a:r>
              <a:rPr lang="en-US" sz="2400" spc="-1" dirty="0">
                <a:solidFill>
                  <a:schemeClr val="bg1"/>
                </a:solidFill>
                <a:uFill>
                  <a:solidFill>
                    <a:srgbClr val="FFFFFF"/>
                  </a:solidFill>
                </a:uFill>
              </a:rPr>
              <a:t> w </a:t>
            </a:r>
            <a:r>
              <a:rPr lang="en-US" sz="2400" spc="-1" dirty="0" err="1">
                <a:solidFill>
                  <a:schemeClr val="bg1"/>
                </a:solidFill>
                <a:uFill>
                  <a:solidFill>
                    <a:srgbClr val="FFFFFF"/>
                  </a:solidFill>
                </a:uFill>
              </a:rPr>
              <a:t>tej</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klasie</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będą</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działać</a:t>
            </a:r>
            <a:r>
              <a:rPr lang="en-US" sz="2400" spc="-1" dirty="0">
                <a:solidFill>
                  <a:schemeClr val="bg1"/>
                </a:solidFill>
                <a:uFill>
                  <a:solidFill>
                    <a:srgbClr val="FFFFFF"/>
                  </a:solidFill>
                </a:uFill>
              </a:rPr>
              <a:t> w </a:t>
            </a:r>
            <a:r>
              <a:rPr lang="en-US" sz="2400" spc="-1" dirty="0" err="1">
                <a:solidFill>
                  <a:schemeClr val="bg1"/>
                </a:solidFill>
                <a:uFill>
                  <a:solidFill>
                    <a:srgbClr val="FFFFFF"/>
                  </a:solidFill>
                </a:uFill>
              </a:rPr>
              <a:t>taki</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sam</a:t>
            </a:r>
            <a:r>
              <a:rPr lang="en-US" sz="2400" spc="-1" dirty="0">
                <a:solidFill>
                  <a:schemeClr val="bg1"/>
                </a:solidFill>
                <a:uFill>
                  <a:solidFill>
                    <a:srgbClr val="FFFFFF"/>
                  </a:solidFill>
                </a:uFill>
              </a:rPr>
              <a:t> </a:t>
            </a:r>
            <a:r>
              <a:rPr lang="en-US" sz="2400" spc="-1" dirty="0" err="1">
                <a:solidFill>
                  <a:schemeClr val="bg1"/>
                </a:solidFill>
                <a:uFill>
                  <a:solidFill>
                    <a:srgbClr val="FFFFFF"/>
                  </a:solidFill>
                </a:uFill>
              </a:rPr>
              <a:t>sposób</a:t>
            </a:r>
            <a:r>
              <a:rPr lang="en-US" sz="2400" spc="-1" dirty="0">
                <a:solidFill>
                  <a:schemeClr val="bg1"/>
                </a:solidFill>
                <a:uFill>
                  <a:solidFill>
                    <a:srgbClr val="FFFFFF"/>
                  </a:solidFill>
                </a:uFill>
              </a:rPr>
              <a:t>.</a:t>
            </a:r>
            <a:endParaRPr lang="en-US" sz="2400" spc="-1" dirty="0">
              <a:solidFill>
                <a:schemeClr val="bg1"/>
              </a:solidFill>
              <a:uFill>
                <a:solidFill>
                  <a:srgbClr val="FFFFFF"/>
                </a:solidFill>
              </a:uFill>
              <a:ea typeface="Calibri"/>
            </a:endParaRPr>
          </a:p>
          <a:p>
            <a:pPr marL="0" lvl="1"/>
            <a:endParaRPr lang="pl-PL" sz="1600" dirty="0">
              <a:solidFill>
                <a:schemeClr val="bg1"/>
              </a:solidFill>
            </a:endParaRP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Podział</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na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klasy</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równoważności</a:t>
            </a:r>
            <a:r>
              <a:rPr lang="en-US" sz="3600" b="1" spc="-1" dirty="0">
                <a:solidFill>
                  <a:srgbClr val="FF0000"/>
                </a:solidFill>
                <a:uFill>
                  <a:solidFill>
                    <a:srgbClr val="FFFFFF"/>
                  </a:solidFill>
                </a:uFill>
                <a:latin typeface="Calibri"/>
              </a:rPr>
              <a:t> </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pic>
        <p:nvPicPr>
          <p:cNvPr id="7" name="Picture 2" descr="Image result for klasy rÃ³wnowaÅ¼noÅci">
            <a:extLst>
              <a:ext uri="{FF2B5EF4-FFF2-40B4-BE49-F238E27FC236}">
                <a16:creationId xmlns:a16="http://schemas.microsoft.com/office/drawing/2014/main" id="{59E4DD0F-2688-488D-967C-B50A1A9DEE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97" t="9698" r="6390" b="31512"/>
          <a:stretch/>
        </p:blipFill>
        <p:spPr bwMode="auto">
          <a:xfrm>
            <a:off x="8338782" y="1689120"/>
            <a:ext cx="3853218" cy="516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7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08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endParaRPr lang="pl-PL" sz="2200" dirty="0">
              <a:solidFill>
                <a:schemeClr val="bg1"/>
              </a:solidFill>
            </a:endParaRPr>
          </a:p>
          <a:p>
            <a:pPr marL="457200" lvl="2"/>
            <a:r>
              <a:rPr lang="pl-PL" sz="2600" dirty="0">
                <a:solidFill>
                  <a:schemeClr val="bg1"/>
                </a:solidFill>
              </a:rPr>
              <a:t>Klasy równoważności dzielą się na klasy poprawności oraz klasy niepoprawności.</a:t>
            </a:r>
          </a:p>
          <a:p>
            <a:pPr marL="457200" lvl="2"/>
            <a:endParaRPr lang="pl-PL" sz="2600" b="1" dirty="0">
              <a:solidFill>
                <a:schemeClr val="bg1"/>
              </a:solidFill>
            </a:endParaRPr>
          </a:p>
          <a:p>
            <a:pPr marL="457200" lvl="2"/>
            <a:r>
              <a:rPr lang="pl-PL" sz="2600" b="1" dirty="0">
                <a:solidFill>
                  <a:schemeClr val="bg1"/>
                </a:solidFill>
              </a:rPr>
              <a:t>    Klasy poprawności – </a:t>
            </a:r>
            <a:r>
              <a:rPr lang="pl-PL" sz="2600" dirty="0">
                <a:solidFill>
                  <a:schemeClr val="bg1"/>
                </a:solidFill>
              </a:rPr>
              <a:t>zbiory wartości, dla których przewidujemy poprawne działanie programu.</a:t>
            </a:r>
          </a:p>
          <a:p>
            <a:pPr marL="457200" lvl="2"/>
            <a:r>
              <a:rPr lang="pl-PL" sz="2600" b="1" dirty="0">
                <a:solidFill>
                  <a:schemeClr val="bg1"/>
                </a:solidFill>
              </a:rPr>
              <a:t>    Klasy niepoprawności – </a:t>
            </a:r>
            <a:r>
              <a:rPr lang="pl-PL" sz="2600" dirty="0">
                <a:solidFill>
                  <a:schemeClr val="bg1"/>
                </a:solidFill>
              </a:rPr>
              <a:t>zbiory wartości, dla których przewidujemy błędne działanie programu.</a:t>
            </a:r>
          </a:p>
          <a:p>
            <a:pPr marL="0" lvl="1"/>
            <a:endParaRPr lang="pl-PL" sz="1600" dirty="0">
              <a:solidFill>
                <a:schemeClr val="bg1"/>
              </a:solidFill>
            </a:endParaRP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Podział</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na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klasy</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równoważności</a:t>
            </a:r>
            <a:r>
              <a:rPr lang="en-US" sz="3600" b="1" spc="-1" dirty="0">
                <a:solidFill>
                  <a:srgbClr val="FF0000"/>
                </a:solidFill>
                <a:uFill>
                  <a:solidFill>
                    <a:srgbClr val="FFFFFF"/>
                  </a:solidFill>
                </a:uFill>
                <a:latin typeface="Calibri"/>
              </a:rPr>
              <a:t> </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Image result for klasy rÃ³wnowaÅ¼noÅci">
            <a:extLst>
              <a:ext uri="{FF2B5EF4-FFF2-40B4-BE49-F238E27FC236}">
                <a16:creationId xmlns:a16="http://schemas.microsoft.com/office/drawing/2014/main" id="{962074E7-2EEA-4179-A7FD-BBE9C049EE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7" t="9698" r="6390" b="31512"/>
          <a:stretch/>
        </p:blipFill>
        <p:spPr bwMode="auto">
          <a:xfrm>
            <a:off x="8338782" y="1689120"/>
            <a:ext cx="3853218" cy="5168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248C5B-2E87-41CB-B081-E9147B16DE00}"/>
              </a:ext>
            </a:extLst>
          </p:cNvPr>
          <p:cNvPicPr>
            <a:picLocks noChangeAspect="1"/>
          </p:cNvPicPr>
          <p:nvPr/>
        </p:nvPicPr>
        <p:blipFill rotWithShape="1">
          <a:blip r:embed="rId4"/>
          <a:srcRect l="3679" t="24780" r="9008" b="20916"/>
          <a:stretch/>
        </p:blipFill>
        <p:spPr>
          <a:xfrm>
            <a:off x="584513" y="5745708"/>
            <a:ext cx="9939697" cy="532262"/>
          </a:xfrm>
          <a:prstGeom prst="rect">
            <a:avLst/>
          </a:prstGeom>
        </p:spPr>
      </p:pic>
    </p:spTree>
    <p:extLst>
      <p:ext uri="{BB962C8B-B14F-4D97-AF65-F5344CB8AC3E}">
        <p14:creationId xmlns:p14="http://schemas.microsoft.com/office/powerpoint/2010/main" val="2400394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08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pPr marL="271463" lvl="1"/>
            <a:endParaRPr lang="pl-PL" sz="2200" dirty="0">
              <a:solidFill>
                <a:schemeClr val="bg1"/>
              </a:solidFill>
            </a:endParaRPr>
          </a:p>
          <a:p>
            <a:pPr marL="0" lvl="1"/>
            <a:endParaRPr lang="pl-PL" sz="1600" dirty="0">
              <a:solidFill>
                <a:schemeClr val="bg1"/>
              </a:solidFill>
            </a:endParaRP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Podział</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na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klasy</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równoważności</a:t>
            </a:r>
            <a:r>
              <a:rPr lang="en-US" sz="3600" b="1" spc="-1" dirty="0">
                <a:solidFill>
                  <a:srgbClr val="FF0000"/>
                </a:solidFill>
                <a:uFill>
                  <a:solidFill>
                    <a:srgbClr val="FFFFFF"/>
                  </a:solidFill>
                </a:uFill>
                <a:latin typeface="Calibri"/>
              </a:rPr>
              <a:t> </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BED14DF-9900-42AD-8E26-AD7FDFF9D188}"/>
              </a:ext>
            </a:extLst>
          </p:cNvPr>
          <p:cNvPicPr>
            <a:picLocks noChangeAspect="1"/>
          </p:cNvPicPr>
          <p:nvPr/>
        </p:nvPicPr>
        <p:blipFill rotWithShape="1">
          <a:blip r:embed="rId3"/>
          <a:srcRect l="6345" t="27867" r="7042" b="7930"/>
          <a:stretch/>
        </p:blipFill>
        <p:spPr>
          <a:xfrm>
            <a:off x="122830" y="2152934"/>
            <a:ext cx="8244051" cy="4070445"/>
          </a:xfrm>
          <a:prstGeom prst="rect">
            <a:avLst/>
          </a:prstGeom>
        </p:spPr>
      </p:pic>
      <p:pic>
        <p:nvPicPr>
          <p:cNvPr id="9" name="Picture 2" descr="Image result for klasy rÃ³wnowaÅ¼noÅci">
            <a:extLst>
              <a:ext uri="{FF2B5EF4-FFF2-40B4-BE49-F238E27FC236}">
                <a16:creationId xmlns:a16="http://schemas.microsoft.com/office/drawing/2014/main" id="{C77DBE4C-94C2-4A5A-8E7A-C984CEE637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97" t="9698" r="6390" b="31512"/>
          <a:stretch/>
        </p:blipFill>
        <p:spPr bwMode="auto">
          <a:xfrm>
            <a:off x="8489711" y="1689120"/>
            <a:ext cx="3702288" cy="516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258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a:solidFill>
                  <a:srgbClr val="000000"/>
                </a:solidFill>
                <a:uFill>
                  <a:solidFill>
                    <a:srgbClr val="FFFFFF"/>
                  </a:solidFill>
                </a:uFill>
                <a:latin typeface="Calibri Light"/>
                <a:ea typeface="DejaVu Sans"/>
              </a:rPr>
              <a:t>Techniki CZARNOSKRZYNKOWE</a:t>
            </a:r>
            <a:endParaRPr lang="en-US" sz="1800" strike="noStrike" spc="-1">
              <a:solidFill>
                <a:srgbClr val="000000"/>
              </a:solidFill>
              <a:uFill>
                <a:solidFill>
                  <a:srgbClr val="FFFFFF"/>
                </a:solidFill>
              </a:uFill>
              <a:latin typeface="Arial"/>
            </a:endParaRPr>
          </a:p>
        </p:txBody>
      </p:sp>
      <p:sp>
        <p:nvSpPr>
          <p:cNvPr id="112" name="CustomShape 2"/>
          <p:cNvSpPr/>
          <p:nvPr/>
        </p:nvSpPr>
        <p:spPr>
          <a:xfrm>
            <a:off x="838080" y="1825559"/>
            <a:ext cx="10514160" cy="475996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dirty="0" err="1">
                <a:solidFill>
                  <a:srgbClr val="FF0000"/>
                </a:solidFill>
                <a:uFill>
                  <a:solidFill>
                    <a:srgbClr val="FFFFFF"/>
                  </a:solidFill>
                </a:uFill>
                <a:latin typeface="Calibri"/>
                <a:ea typeface="DejaVu Sans"/>
              </a:rPr>
              <a:t>Podział</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na</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klasy</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równoważności</a:t>
            </a:r>
            <a:r>
              <a:rPr lang="en-US" sz="3200" b="1" strike="noStrike" spc="-1" dirty="0">
                <a:solidFill>
                  <a:srgbClr val="FF0000"/>
                </a:solidFill>
                <a:uFill>
                  <a:solidFill>
                    <a:srgbClr val="FFFFFF"/>
                  </a:solidFill>
                </a:uFill>
                <a:latin typeface="Calibri"/>
                <a:ea typeface="DejaVu Sans"/>
              </a:rPr>
              <a:t> </a:t>
            </a:r>
            <a:endParaRPr lang="pl-PL" sz="1200" b="1" spc="-1" dirty="0">
              <a:solidFill>
                <a:srgbClr val="000000"/>
              </a:solidFill>
              <a:uFill>
                <a:solidFill>
                  <a:srgbClr val="FFFFFF"/>
                </a:solidFill>
              </a:uFill>
              <a:latin typeface="Calibri"/>
              <a:ea typeface="DejaVu Sans"/>
            </a:endParaRPr>
          </a:p>
          <a:p>
            <a:r>
              <a:rPr lang="en-US" sz="2800" spc="-1" dirty="0" err="1">
                <a:uFill>
                  <a:solidFill>
                    <a:srgbClr val="FFFFFF"/>
                  </a:solidFill>
                </a:uFill>
                <a:latin typeface="Calibri"/>
              </a:rPr>
              <a:t>Testujemy</a:t>
            </a:r>
            <a:r>
              <a:rPr lang="en-US" sz="2800" spc="-1" dirty="0">
                <a:uFill>
                  <a:solidFill>
                    <a:srgbClr val="FFFFFF"/>
                  </a:solidFill>
                </a:uFill>
                <a:latin typeface="Calibri"/>
              </a:rPr>
              <a:t> </a:t>
            </a:r>
            <a:r>
              <a:rPr lang="pl-PL" sz="2800" spc="-1" dirty="0">
                <a:uFill>
                  <a:solidFill>
                    <a:srgbClr val="FFFFFF"/>
                  </a:solidFill>
                </a:uFill>
                <a:latin typeface="Calibri"/>
              </a:rPr>
              <a:t>formularz </a:t>
            </a:r>
            <a:r>
              <a:rPr lang="en-US" sz="2800" spc="-1" dirty="0">
                <a:uFill>
                  <a:solidFill>
                    <a:srgbClr val="FFFFFF"/>
                  </a:solidFill>
                </a:uFill>
                <a:latin typeface="Calibri"/>
              </a:rPr>
              <a:t>z </a:t>
            </a:r>
            <a:r>
              <a:rPr lang="en-US" sz="2800" spc="-1" dirty="0" err="1">
                <a:uFill>
                  <a:solidFill>
                    <a:srgbClr val="FFFFFF"/>
                  </a:solidFill>
                </a:uFill>
                <a:latin typeface="Calibri"/>
              </a:rPr>
              <a:t>polem</a:t>
            </a:r>
            <a:r>
              <a:rPr lang="en-US" sz="2800" spc="-1" dirty="0">
                <a:uFill>
                  <a:solidFill>
                    <a:srgbClr val="FFFFFF"/>
                  </a:solidFill>
                </a:uFill>
                <a:latin typeface="Calibri"/>
              </a:rPr>
              <a:t> WIEK. </a:t>
            </a:r>
            <a:r>
              <a:rPr lang="en-US" sz="2800" spc="-1" dirty="0" err="1">
                <a:uFill>
                  <a:solidFill>
                    <a:srgbClr val="FFFFFF"/>
                  </a:solidFill>
                </a:uFill>
                <a:latin typeface="Calibri"/>
              </a:rPr>
              <a:t>Ze</a:t>
            </a:r>
            <a:r>
              <a:rPr lang="en-US" sz="2800" spc="-1" dirty="0">
                <a:uFill>
                  <a:solidFill>
                    <a:srgbClr val="FFFFFF"/>
                  </a:solidFill>
                </a:uFill>
                <a:latin typeface="Calibri"/>
              </a:rPr>
              <a:t> </a:t>
            </a:r>
            <a:r>
              <a:rPr lang="en-US" sz="2800" spc="-1" dirty="0" err="1">
                <a:uFill>
                  <a:solidFill>
                    <a:srgbClr val="FFFFFF"/>
                  </a:solidFill>
                </a:uFill>
                <a:latin typeface="Calibri"/>
              </a:rPr>
              <a:t>specyfikacji</a:t>
            </a:r>
            <a:r>
              <a:rPr lang="en-US" sz="2800" spc="-1" dirty="0">
                <a:uFill>
                  <a:solidFill>
                    <a:srgbClr val="FFFFFF"/>
                  </a:solidFill>
                </a:uFill>
                <a:latin typeface="Calibri"/>
              </a:rPr>
              <a:t> </a:t>
            </a:r>
            <a:r>
              <a:rPr lang="en-US" sz="2800" spc="-1" dirty="0" err="1">
                <a:uFill>
                  <a:solidFill>
                    <a:srgbClr val="FFFFFF"/>
                  </a:solidFill>
                </a:uFill>
                <a:latin typeface="Calibri"/>
              </a:rPr>
              <a:t>technicznej</a:t>
            </a:r>
            <a:r>
              <a:rPr lang="en-US" sz="2800" spc="-1" dirty="0">
                <a:uFill>
                  <a:solidFill>
                    <a:srgbClr val="FFFFFF"/>
                  </a:solidFill>
                </a:uFill>
                <a:latin typeface="Calibri"/>
              </a:rPr>
              <a:t> </a:t>
            </a:r>
            <a:r>
              <a:rPr lang="en-US" sz="2800" spc="-1" dirty="0" err="1">
                <a:uFill>
                  <a:solidFill>
                    <a:srgbClr val="FFFFFF"/>
                  </a:solidFill>
                </a:uFill>
                <a:latin typeface="Calibri"/>
              </a:rPr>
              <a:t>wynika</a:t>
            </a:r>
            <a:r>
              <a:rPr lang="en-US" sz="2800" spc="-1" dirty="0">
                <a:uFill>
                  <a:solidFill>
                    <a:srgbClr val="FFFFFF"/>
                  </a:solidFill>
                </a:uFill>
                <a:latin typeface="Calibri"/>
              </a:rPr>
              <a:t>, </a:t>
            </a:r>
            <a:r>
              <a:rPr lang="en-US" sz="2800" spc="-1" dirty="0" err="1">
                <a:uFill>
                  <a:solidFill>
                    <a:srgbClr val="FFFFFF"/>
                  </a:solidFill>
                </a:uFill>
                <a:latin typeface="Calibri"/>
              </a:rPr>
              <a:t>iż</a:t>
            </a:r>
            <a:r>
              <a:rPr lang="en-US" sz="2800" spc="-1" dirty="0">
                <a:uFill>
                  <a:solidFill>
                    <a:srgbClr val="FFFFFF"/>
                  </a:solidFill>
                </a:uFill>
                <a:latin typeface="Calibri"/>
              </a:rPr>
              <a:t> to pole </a:t>
            </a:r>
            <a:r>
              <a:rPr lang="en-US" sz="2800" spc="-1" dirty="0" err="1">
                <a:uFill>
                  <a:solidFill>
                    <a:srgbClr val="FFFFFF"/>
                  </a:solidFill>
                </a:uFill>
                <a:latin typeface="Calibri"/>
              </a:rPr>
              <a:t>przyjmuje</a:t>
            </a:r>
            <a:r>
              <a:rPr lang="en-US" sz="2800" spc="-1" dirty="0">
                <a:uFill>
                  <a:solidFill>
                    <a:srgbClr val="FFFFFF"/>
                  </a:solidFill>
                </a:uFill>
                <a:latin typeface="Calibri"/>
              </a:rPr>
              <a:t> </a:t>
            </a:r>
            <a:r>
              <a:rPr lang="en-US" sz="2800" spc="-1" dirty="0" err="1">
                <a:uFill>
                  <a:solidFill>
                    <a:srgbClr val="FFFFFF"/>
                  </a:solidFill>
                </a:uFill>
                <a:latin typeface="Calibri"/>
              </a:rPr>
              <a:t>wartości</a:t>
            </a:r>
            <a:r>
              <a:rPr lang="en-US" sz="2800" spc="-1" dirty="0">
                <a:uFill>
                  <a:solidFill>
                    <a:srgbClr val="FFFFFF"/>
                  </a:solidFill>
                </a:uFill>
                <a:latin typeface="Calibri"/>
              </a:rPr>
              <a:t> w </a:t>
            </a:r>
            <a:r>
              <a:rPr lang="en-US" sz="2800" spc="-1" dirty="0" err="1">
                <a:uFill>
                  <a:solidFill>
                    <a:srgbClr val="FFFFFF"/>
                  </a:solidFill>
                </a:uFill>
                <a:latin typeface="Calibri"/>
              </a:rPr>
              <a:t>przedziale</a:t>
            </a:r>
            <a:r>
              <a:rPr lang="en-US" sz="2800" spc="-1" dirty="0">
                <a:uFill>
                  <a:solidFill>
                    <a:srgbClr val="FFFFFF"/>
                  </a:solidFill>
                </a:uFill>
                <a:latin typeface="Calibri"/>
              </a:rPr>
              <a:t> 18 – 100 </a:t>
            </a:r>
            <a:r>
              <a:rPr lang="en-US" sz="2800" spc="-1" dirty="0" err="1">
                <a:uFill>
                  <a:solidFill>
                    <a:srgbClr val="FFFFFF"/>
                  </a:solidFill>
                </a:uFill>
                <a:latin typeface="Calibri"/>
              </a:rPr>
              <a:t>i</a:t>
            </a:r>
            <a:r>
              <a:rPr lang="en-US" sz="2800" spc="-1" dirty="0">
                <a:uFill>
                  <a:solidFill>
                    <a:srgbClr val="FFFFFF"/>
                  </a:solidFill>
                </a:uFill>
                <a:latin typeface="Calibri"/>
              </a:rPr>
              <a:t> </a:t>
            </a:r>
            <a:r>
              <a:rPr lang="en-US" sz="2800" spc="-1" dirty="0" err="1">
                <a:uFill>
                  <a:solidFill>
                    <a:srgbClr val="FFFFFF"/>
                  </a:solidFill>
                </a:uFill>
                <a:latin typeface="Calibri"/>
              </a:rPr>
              <a:t>mogą</a:t>
            </a:r>
            <a:r>
              <a:rPr lang="en-US" sz="2800" spc="-1" dirty="0">
                <a:uFill>
                  <a:solidFill>
                    <a:srgbClr val="FFFFFF"/>
                  </a:solidFill>
                </a:uFill>
                <a:latin typeface="Calibri"/>
              </a:rPr>
              <a:t> to </a:t>
            </a:r>
            <a:r>
              <a:rPr lang="en-US" sz="2800" spc="-1" dirty="0" err="1">
                <a:uFill>
                  <a:solidFill>
                    <a:srgbClr val="FFFFFF"/>
                  </a:solidFill>
                </a:uFill>
                <a:latin typeface="Calibri"/>
              </a:rPr>
              <a:t>być</a:t>
            </a:r>
            <a:r>
              <a:rPr lang="en-US" sz="2800" spc="-1" dirty="0">
                <a:uFill>
                  <a:solidFill>
                    <a:srgbClr val="FFFFFF"/>
                  </a:solidFill>
                </a:uFill>
                <a:latin typeface="Calibri"/>
              </a:rPr>
              <a:t> </a:t>
            </a:r>
            <a:r>
              <a:rPr lang="en-US" sz="2800" spc="-1" dirty="0" err="1">
                <a:uFill>
                  <a:solidFill>
                    <a:srgbClr val="FFFFFF"/>
                  </a:solidFill>
                </a:uFill>
                <a:latin typeface="Calibri"/>
              </a:rPr>
              <a:t>wyłącznie</a:t>
            </a:r>
            <a:r>
              <a:rPr lang="en-US" sz="2800" spc="-1" dirty="0">
                <a:uFill>
                  <a:solidFill>
                    <a:srgbClr val="FFFFFF"/>
                  </a:solidFill>
                </a:uFill>
                <a:latin typeface="Calibri"/>
              </a:rPr>
              <a:t> </a:t>
            </a:r>
            <a:r>
              <a:rPr lang="en-US" sz="2800" spc="-1" dirty="0" err="1">
                <a:uFill>
                  <a:solidFill>
                    <a:srgbClr val="FFFFFF"/>
                  </a:solidFill>
                </a:uFill>
                <a:latin typeface="Calibri"/>
              </a:rPr>
              <a:t>wartości</a:t>
            </a:r>
            <a:r>
              <a:rPr lang="en-US" sz="2800" spc="-1" dirty="0">
                <a:uFill>
                  <a:solidFill>
                    <a:srgbClr val="FFFFFF"/>
                  </a:solidFill>
                </a:uFill>
                <a:latin typeface="Calibri"/>
              </a:rPr>
              <a:t> </a:t>
            </a:r>
            <a:r>
              <a:rPr lang="en-US" sz="2800" spc="-1" dirty="0" err="1">
                <a:uFill>
                  <a:solidFill>
                    <a:srgbClr val="FFFFFF"/>
                  </a:solidFill>
                </a:uFill>
                <a:latin typeface="Calibri"/>
              </a:rPr>
              <a:t>typu</a:t>
            </a:r>
            <a:r>
              <a:rPr lang="en-US" sz="2800" spc="-1" dirty="0">
                <a:uFill>
                  <a:solidFill>
                    <a:srgbClr val="FFFFFF"/>
                  </a:solidFill>
                </a:uFill>
                <a:latin typeface="Calibri"/>
              </a:rPr>
              <a:t> Integer.</a:t>
            </a:r>
            <a:br>
              <a:rPr lang="pl-PL" sz="2800" spc="-1" dirty="0">
                <a:uFill>
                  <a:solidFill>
                    <a:srgbClr val="FFFFFF"/>
                  </a:solidFill>
                </a:uFill>
                <a:latin typeface="Calibri"/>
              </a:rPr>
            </a:br>
            <a:endParaRPr lang="en-US" sz="2800" spc="-1" dirty="0">
              <a:uFill>
                <a:solidFill>
                  <a:srgbClr val="FFFFFF"/>
                </a:solidFill>
              </a:uFill>
              <a:latin typeface="Calibri"/>
              <a:ea typeface="Calibri"/>
            </a:endParaRPr>
          </a:p>
          <a:p>
            <a:pPr lvl="1">
              <a:lnSpc>
                <a:spcPct val="150000"/>
              </a:lnSpc>
            </a:pPr>
            <a:r>
              <a:rPr lang="en-US" sz="2600" b="1" spc="-1" dirty="0">
                <a:uFill>
                  <a:solidFill>
                    <a:srgbClr val="FFFFFF"/>
                  </a:solidFill>
                </a:uFill>
                <a:latin typeface="Calibri"/>
              </a:rPr>
              <a:t>Co </a:t>
            </a:r>
            <a:r>
              <a:rPr lang="en-US" sz="2600" b="1" spc="-1" dirty="0" err="1">
                <a:uFill>
                  <a:solidFill>
                    <a:srgbClr val="FFFFFF"/>
                  </a:solidFill>
                </a:uFill>
                <a:latin typeface="Calibri"/>
              </a:rPr>
              <a:t>powinniśmy</a:t>
            </a:r>
            <a:r>
              <a:rPr lang="en-US" sz="2600" b="1" spc="-1" dirty="0">
                <a:uFill>
                  <a:solidFill>
                    <a:srgbClr val="FFFFFF"/>
                  </a:solidFill>
                </a:uFill>
                <a:latin typeface="Calibri"/>
              </a:rPr>
              <a:t> </a:t>
            </a:r>
            <a:r>
              <a:rPr lang="en-US" sz="2600" b="1" spc="-1" dirty="0" err="1">
                <a:uFill>
                  <a:solidFill>
                    <a:srgbClr val="FFFFFF"/>
                  </a:solidFill>
                </a:uFill>
                <a:latin typeface="Calibri"/>
              </a:rPr>
              <a:t>tutaj</a:t>
            </a:r>
            <a:r>
              <a:rPr lang="en-US" sz="2600" b="1" spc="-1" dirty="0">
                <a:uFill>
                  <a:solidFill>
                    <a:srgbClr val="FFFFFF"/>
                  </a:solidFill>
                </a:uFill>
                <a:latin typeface="Calibri"/>
              </a:rPr>
              <a:t> </a:t>
            </a:r>
            <a:r>
              <a:rPr lang="en-US" sz="2600" b="1" spc="-1" dirty="0" err="1">
                <a:uFill>
                  <a:solidFill>
                    <a:srgbClr val="FFFFFF"/>
                  </a:solidFill>
                </a:uFill>
                <a:latin typeface="Calibri"/>
              </a:rPr>
              <a:t>sprawdzić</a:t>
            </a:r>
            <a:r>
              <a:rPr lang="en-US" sz="2600" b="1" spc="-1" dirty="0">
                <a:uFill>
                  <a:solidFill>
                    <a:srgbClr val="FFFFFF"/>
                  </a:solidFill>
                </a:uFill>
                <a:latin typeface="Calibri"/>
              </a:rPr>
              <a:t>?</a:t>
            </a:r>
            <a:endParaRPr lang="en-US" sz="2600" b="1" spc="-1" dirty="0">
              <a:uFill>
                <a:solidFill>
                  <a:srgbClr val="FFFFFF"/>
                </a:solidFill>
              </a:uFill>
              <a:latin typeface="Calibri"/>
              <a:ea typeface="Calibri"/>
            </a:endParaRPr>
          </a:p>
          <a:p>
            <a:pPr lvl="1"/>
            <a:r>
              <a:rPr lang="en-US" sz="2600" spc="-1" dirty="0" err="1">
                <a:uFill>
                  <a:solidFill>
                    <a:srgbClr val="FFFFFF"/>
                  </a:solidFill>
                </a:uFill>
                <a:latin typeface="Calibri"/>
              </a:rPr>
              <a:t>Wartości</a:t>
            </a:r>
            <a:r>
              <a:rPr lang="en-US" sz="2600" spc="-1" dirty="0">
                <a:uFill>
                  <a:solidFill>
                    <a:srgbClr val="FFFFFF"/>
                  </a:solidFill>
                </a:uFill>
                <a:latin typeface="Calibri"/>
              </a:rPr>
              <a:t> Integer w </a:t>
            </a:r>
            <a:r>
              <a:rPr lang="en-US" sz="2600" spc="-1" dirty="0" err="1">
                <a:uFill>
                  <a:solidFill>
                    <a:srgbClr val="FFFFFF"/>
                  </a:solidFill>
                </a:uFill>
                <a:latin typeface="Calibri"/>
              </a:rPr>
              <a:t>przedziale</a:t>
            </a:r>
            <a:r>
              <a:rPr lang="en-US" sz="2600" spc="-1" dirty="0">
                <a:uFill>
                  <a:solidFill>
                    <a:srgbClr val="FFFFFF"/>
                  </a:solidFill>
                </a:uFill>
                <a:latin typeface="Calibri"/>
              </a:rPr>
              <a:t> 18-100</a:t>
            </a:r>
            <a:endParaRPr lang="pl-PL" sz="2600" spc="-1" dirty="0">
              <a:uFill>
                <a:solidFill>
                  <a:srgbClr val="FFFFFF"/>
                </a:solidFill>
              </a:uFill>
              <a:latin typeface="Calibri"/>
            </a:endParaRPr>
          </a:p>
          <a:p>
            <a:pPr lvl="1"/>
            <a:r>
              <a:rPr lang="en-US" sz="2600" spc="-1" dirty="0" err="1">
                <a:uFill>
                  <a:solidFill>
                    <a:srgbClr val="FFFFFF"/>
                  </a:solidFill>
                </a:uFill>
                <a:latin typeface="Calibri"/>
              </a:rPr>
              <a:t>Wartości</a:t>
            </a:r>
            <a:r>
              <a:rPr lang="en-US" sz="2600" spc="-1" dirty="0">
                <a:uFill>
                  <a:solidFill>
                    <a:srgbClr val="FFFFFF"/>
                  </a:solidFill>
                </a:uFill>
                <a:latin typeface="Calibri"/>
              </a:rPr>
              <a:t> Integer  &lt; 18</a:t>
            </a:r>
            <a:endParaRPr lang="en-US" sz="2600" spc="-1" dirty="0">
              <a:uFill>
                <a:solidFill>
                  <a:srgbClr val="FFFFFF"/>
                </a:solidFill>
              </a:uFill>
              <a:latin typeface="Calibri"/>
              <a:ea typeface="Calibri"/>
            </a:endParaRPr>
          </a:p>
          <a:p>
            <a:pPr lvl="1"/>
            <a:r>
              <a:rPr lang="en-US" sz="2600" spc="-1" dirty="0" err="1">
                <a:uFill>
                  <a:solidFill>
                    <a:srgbClr val="FFFFFF"/>
                  </a:solidFill>
                </a:uFill>
                <a:latin typeface="Calibri"/>
              </a:rPr>
              <a:t>Wartości</a:t>
            </a:r>
            <a:r>
              <a:rPr lang="en-US" sz="2600" spc="-1" dirty="0">
                <a:uFill>
                  <a:solidFill>
                    <a:srgbClr val="FFFFFF"/>
                  </a:solidFill>
                </a:uFill>
                <a:latin typeface="Calibri"/>
              </a:rPr>
              <a:t> Integer &gt; 100</a:t>
            </a:r>
            <a:endParaRPr lang="en-US" sz="2600" spc="-1" dirty="0">
              <a:uFill>
                <a:solidFill>
                  <a:srgbClr val="FFFFFF"/>
                </a:solidFill>
              </a:uFill>
              <a:latin typeface="Calibri"/>
              <a:ea typeface="Calibri"/>
            </a:endParaRPr>
          </a:p>
          <a:p>
            <a:pPr lvl="1"/>
            <a:r>
              <a:rPr lang="en-US" sz="2600" spc="-1" dirty="0" err="1">
                <a:uFill>
                  <a:solidFill>
                    <a:srgbClr val="FFFFFF"/>
                  </a:solidFill>
                </a:uFill>
                <a:latin typeface="Calibri"/>
              </a:rPr>
              <a:t>Wartości</a:t>
            </a:r>
            <a:r>
              <a:rPr lang="en-US" sz="2600" spc="-1" dirty="0">
                <a:uFill>
                  <a:solidFill>
                    <a:srgbClr val="FFFFFF"/>
                  </a:solidFill>
                </a:uFill>
                <a:latin typeface="Calibri"/>
              </a:rPr>
              <a:t> </a:t>
            </a:r>
            <a:r>
              <a:rPr lang="en-US" sz="2600" spc="-1" dirty="0" err="1">
                <a:uFill>
                  <a:solidFill>
                    <a:srgbClr val="FFFFFF"/>
                  </a:solidFill>
                </a:uFill>
                <a:latin typeface="Calibri"/>
              </a:rPr>
              <a:t>inne</a:t>
            </a:r>
            <a:r>
              <a:rPr lang="en-US" sz="2600" spc="-1" dirty="0">
                <a:uFill>
                  <a:solidFill>
                    <a:srgbClr val="FFFFFF"/>
                  </a:solidFill>
                </a:uFill>
                <a:latin typeface="Calibri"/>
              </a:rPr>
              <a:t> </a:t>
            </a:r>
            <a:r>
              <a:rPr lang="en-US" sz="2600" spc="-1" dirty="0" err="1">
                <a:uFill>
                  <a:solidFill>
                    <a:srgbClr val="FFFFFF"/>
                  </a:solidFill>
                </a:uFill>
                <a:latin typeface="Calibri"/>
              </a:rPr>
              <a:t>niż</a:t>
            </a:r>
            <a:r>
              <a:rPr lang="en-US" sz="2600" spc="-1" dirty="0">
                <a:uFill>
                  <a:solidFill>
                    <a:srgbClr val="FFFFFF"/>
                  </a:solidFill>
                </a:uFill>
                <a:latin typeface="Calibri"/>
              </a:rPr>
              <a:t> </a:t>
            </a:r>
            <a:r>
              <a:rPr lang="en-US" sz="2600" spc="-1" dirty="0" err="1">
                <a:uFill>
                  <a:solidFill>
                    <a:srgbClr val="FFFFFF"/>
                  </a:solidFill>
                </a:uFill>
                <a:latin typeface="Calibri"/>
              </a:rPr>
              <a:t>typ</a:t>
            </a:r>
            <a:r>
              <a:rPr lang="en-US" sz="2600" spc="-1" dirty="0">
                <a:uFill>
                  <a:solidFill>
                    <a:srgbClr val="FFFFFF"/>
                  </a:solidFill>
                </a:uFill>
                <a:latin typeface="Calibri"/>
              </a:rPr>
              <a:t> Integer</a:t>
            </a:r>
            <a:endParaRPr lang="en-US" sz="2600" spc="-1" dirty="0">
              <a:uFill>
                <a:solidFill>
                  <a:srgbClr val="FFFFFF"/>
                </a:solidFill>
              </a:uFill>
              <a:latin typeface="Calibri"/>
              <a:ea typeface="Calibri"/>
            </a:endParaRPr>
          </a:p>
        </p:txBody>
      </p:sp>
    </p:spTree>
    <p:extLst>
      <p:ext uri="{BB962C8B-B14F-4D97-AF65-F5344CB8AC3E}">
        <p14:creationId xmlns:p14="http://schemas.microsoft.com/office/powerpoint/2010/main" val="22672887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a:solidFill>
                  <a:srgbClr val="000000"/>
                </a:solidFill>
                <a:uFill>
                  <a:solidFill>
                    <a:srgbClr val="FFFFFF"/>
                  </a:solidFill>
                </a:uFill>
                <a:latin typeface="Calibri Light"/>
                <a:ea typeface="DejaVu Sans"/>
              </a:rPr>
              <a:t>Techniki CZARNOSKRZYNKOWE</a:t>
            </a:r>
            <a:endParaRPr lang="en-US" sz="1800" strike="noStrike" spc="-1">
              <a:solidFill>
                <a:srgbClr val="000000"/>
              </a:solidFill>
              <a:uFill>
                <a:solidFill>
                  <a:srgbClr val="FFFFFF"/>
                </a:solidFill>
              </a:uFill>
              <a:latin typeface="Arial"/>
            </a:endParaRPr>
          </a:p>
        </p:txBody>
      </p:sp>
      <p:sp>
        <p:nvSpPr>
          <p:cNvPr id="112"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a:solidFill>
                  <a:srgbClr val="FF0000"/>
                </a:solidFill>
                <a:uFill>
                  <a:solidFill>
                    <a:srgbClr val="FFFFFF"/>
                  </a:solidFill>
                </a:uFill>
                <a:latin typeface="Calibri"/>
                <a:ea typeface="DejaVu Sans"/>
              </a:rPr>
              <a:t>Podział na klasy równoważności </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Jedno z pól w formularzu zawiera pole edycyjne, które przyjmuje wartości od 18 do 25 włącznie. Która z poniższych wartości należy do nieprawidłowej klasy równoważności?</a:t>
            </a:r>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A  17.</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B  19.</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C  24.</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D  21.</a:t>
            </a:r>
            <a:endParaRPr lang="en-US" sz="1200" strike="noStrike" spc="-1">
              <a:solidFill>
                <a:srgbClr val="000000"/>
              </a:solidFill>
              <a:uFill>
                <a:solidFill>
                  <a:srgbClr val="FFFFFF"/>
                </a:solidFill>
              </a:uFill>
              <a:latin typeface="Calibri"/>
              <a:ea typeface="Calibri"/>
            </a:endParaRPr>
          </a:p>
        </p:txBody>
      </p:sp>
    </p:spTree>
    <p:extLst>
      <p:ext uri="{BB962C8B-B14F-4D97-AF65-F5344CB8AC3E}">
        <p14:creationId xmlns:p14="http://schemas.microsoft.com/office/powerpoint/2010/main" val="29802230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a:solidFill>
                  <a:srgbClr val="000000"/>
                </a:solidFill>
                <a:uFill>
                  <a:solidFill>
                    <a:srgbClr val="FFFFFF"/>
                  </a:solidFill>
                </a:uFill>
                <a:latin typeface="Calibri Light"/>
                <a:ea typeface="DejaVu Sans"/>
              </a:rPr>
              <a:t>Techniki CZARNOSKRZYNKOWE</a:t>
            </a:r>
            <a:endParaRPr lang="en-US" sz="1800" strike="noStrike" spc="-1">
              <a:solidFill>
                <a:srgbClr val="000000"/>
              </a:solidFill>
              <a:uFill>
                <a:solidFill>
                  <a:srgbClr val="FFFFFF"/>
                </a:solidFill>
              </a:uFill>
              <a:latin typeface="Arial"/>
            </a:endParaRPr>
          </a:p>
        </p:txBody>
      </p:sp>
      <p:sp>
        <p:nvSpPr>
          <p:cNvPr id="110"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a:solidFill>
                  <a:srgbClr val="FF0000"/>
                </a:solidFill>
                <a:uFill>
                  <a:solidFill>
                    <a:srgbClr val="FFFFFF"/>
                  </a:solidFill>
                </a:uFill>
                <a:latin typeface="Calibri"/>
                <a:ea typeface="DejaVu Sans"/>
              </a:rPr>
              <a:t>Podział na klasy równoważności </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Na egzaminie kandydat musi otrzymać minimum 26 punktów, żeby zdać egzamin. Maksimum punktów to 40. Która z poniższych zawiera wartości należącej do klasy równoważności oznaczającej, że kandydat zdał egzamin?</a:t>
            </a:r>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A  22, 23, 26.</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B  21, 39, 40.</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C  29, 30, 31.</a:t>
            </a:r>
            <a:endParaRPr lang="en-US" sz="1200" strike="noStrike" spc="-1">
              <a:solidFill>
                <a:srgbClr val="000000"/>
              </a:solidFill>
              <a:uFill>
                <a:solidFill>
                  <a:srgbClr val="FFFFFF"/>
                </a:solidFill>
              </a:uFill>
              <a:latin typeface="Calibri"/>
              <a:ea typeface="Calibri"/>
            </a:endParaRPr>
          </a:p>
          <a:p>
            <a:r>
              <a:rPr lang="en-US" sz="2800" strike="noStrike" spc="-1">
                <a:solidFill>
                  <a:srgbClr val="000000"/>
                </a:solidFill>
                <a:uFill>
                  <a:solidFill>
                    <a:srgbClr val="FFFFFF"/>
                  </a:solidFill>
                </a:uFill>
                <a:latin typeface="Calibri"/>
                <a:ea typeface="DejaVu Sans"/>
              </a:rPr>
              <a:t>D  0, 15, 22</a:t>
            </a:r>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p:txBody>
      </p:sp>
    </p:spTree>
    <p:extLst>
      <p:ext uri="{BB962C8B-B14F-4D97-AF65-F5344CB8AC3E}">
        <p14:creationId xmlns:p14="http://schemas.microsoft.com/office/powerpoint/2010/main" val="5327428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0">
            <a:extLst>
              <a:ext uri="{FF2B5EF4-FFF2-40B4-BE49-F238E27FC236}">
                <a16:creationId xmlns:a16="http://schemas.microsoft.com/office/drawing/2014/main" id="{7F53A978-44AC-4776-89B7-1AE93000318D}"/>
              </a:ext>
            </a:extLst>
          </p:cNvPr>
          <p:cNvGraphicFramePr>
            <a:graphicFrameLocks noGrp="1"/>
          </p:cNvGraphicFramePr>
          <p:nvPr>
            <p:extLst>
              <p:ext uri="{D42A27DB-BD31-4B8C-83A1-F6EECF244321}">
                <p14:modId xmlns:p14="http://schemas.microsoft.com/office/powerpoint/2010/main" val="3119759267"/>
              </p:ext>
            </p:extLst>
          </p:nvPr>
        </p:nvGraphicFramePr>
        <p:xfrm>
          <a:off x="277587" y="682186"/>
          <a:ext cx="11527972" cy="6058440"/>
        </p:xfrm>
        <a:graphic>
          <a:graphicData uri="http://schemas.openxmlformats.org/drawingml/2006/table">
            <a:tbl>
              <a:tblPr firstRow="1" bandRow="1">
                <a:tableStyleId>{5C22544A-7EE6-4342-B048-85BDC9FD1C3A}</a:tableStyleId>
              </a:tblPr>
              <a:tblGrid>
                <a:gridCol w="1137943">
                  <a:extLst>
                    <a:ext uri="{9D8B030D-6E8A-4147-A177-3AD203B41FA5}">
                      <a16:colId xmlns:a16="http://schemas.microsoft.com/office/drawing/2014/main" val="20000"/>
                    </a:ext>
                  </a:extLst>
                </a:gridCol>
                <a:gridCol w="10390029">
                  <a:extLst>
                    <a:ext uri="{9D8B030D-6E8A-4147-A177-3AD203B41FA5}">
                      <a16:colId xmlns:a16="http://schemas.microsoft.com/office/drawing/2014/main" val="20001"/>
                    </a:ext>
                  </a:extLst>
                </a:gridCol>
              </a:tblGrid>
              <a:tr h="454271">
                <a:tc>
                  <a:txBody>
                    <a:bodyPr/>
                    <a:lstStyle/>
                    <a:p>
                      <a:pPr algn="ctr"/>
                      <a:r>
                        <a:rPr lang="pl-PL" sz="24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A887"/>
                    </a:solidFill>
                  </a:tcPr>
                </a:tc>
                <a:tc>
                  <a:txBody>
                    <a:bodyPr/>
                    <a:lstStyle/>
                    <a:p>
                      <a:r>
                        <a:rPr lang="pl-PL" sz="2400" b="1" dirty="0">
                          <a:latin typeface="+mn-lt"/>
                        </a:rPr>
                        <a:t>Warunki testowe</a:t>
                      </a:r>
                      <a:endParaRPr lang="pl-PL" sz="2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CBD97"/>
                    </a:solidFill>
                  </a:tcPr>
                </a:tc>
                <a:extLst>
                  <a:ext uri="{0D108BD9-81ED-4DB2-BD59-A6C34878D82A}">
                    <a16:rowId xmlns:a16="http://schemas.microsoft.com/office/drawing/2014/main" val="10000"/>
                  </a:ext>
                </a:extLst>
              </a:tr>
              <a:tr h="5509273">
                <a:tc>
                  <a:txBody>
                    <a:bodyPr/>
                    <a:lstStyle/>
                    <a:p>
                      <a:endParaRPr lang="pl-PL"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lgn="just">
                        <a:lnSpc>
                          <a:spcPct val="150000"/>
                        </a:lnSpc>
                        <a:spcBef>
                          <a:spcPts val="1200"/>
                        </a:spcBef>
                        <a:buSzPct val="80000"/>
                        <a:buFontTx/>
                        <a:buNone/>
                      </a:pPr>
                      <a:r>
                        <a:rPr lang="pl-PL" sz="2200" b="1" kern="1200" spc="0" noProof="0" dirty="0">
                          <a:solidFill>
                            <a:schemeClr val="tx1">
                              <a:lumMod val="65000"/>
                              <a:lumOff val="35000"/>
                            </a:schemeClr>
                          </a:solidFill>
                          <a:latin typeface="+mj-lt"/>
                          <a:ea typeface="Open Sans Semibold" panose="020B0706030804020204" pitchFamily="34" charset="0"/>
                          <a:cs typeface="Open Sans Semibold" panose="020B0706030804020204" pitchFamily="34" charset="0"/>
                        </a:rPr>
                        <a:t>Analiza dokumentacji podstawy testów:</a:t>
                      </a:r>
                    </a:p>
                    <a:p>
                      <a:pPr marL="285750" indent="-285750" algn="just">
                        <a:lnSpc>
                          <a:spcPct val="150000"/>
                        </a:lnSpc>
                        <a:spcBef>
                          <a:spcPts val="1200"/>
                        </a:spcBef>
                        <a:buSzPct val="80000"/>
                        <a:buFontTx/>
                        <a:buBlip>
                          <a:blip r:embed="rId2"/>
                        </a:buBlip>
                      </a:pPr>
                      <a:r>
                        <a:rPr lang="pl-PL" sz="2200" kern="1200" spc="0" noProof="0" dirty="0">
                          <a:solidFill>
                            <a:schemeClr val="tx1">
                              <a:lumMod val="65000"/>
                              <a:lumOff val="35000"/>
                            </a:schemeClr>
                          </a:solidFill>
                          <a:latin typeface="+mj-lt"/>
                          <a:ea typeface="Open Sans Semibold" panose="020B0706030804020204" pitchFamily="34" charset="0"/>
                          <a:cs typeface="Open Sans Semibold" panose="020B0706030804020204" pitchFamily="34" charset="0"/>
                        </a:rPr>
                        <a:t> cel: okreslenie, </a:t>
                      </a:r>
                      <a:r>
                        <a:rPr lang="pl-PL" sz="2200" b="1" kern="1200" spc="0" noProof="0" dirty="0">
                          <a:solidFill>
                            <a:schemeClr val="tx1">
                              <a:lumMod val="65000"/>
                              <a:lumOff val="35000"/>
                            </a:schemeClr>
                          </a:solidFill>
                          <a:latin typeface="+mj-lt"/>
                          <a:ea typeface="Open Sans Semibold" panose="020B0706030804020204" pitchFamily="34" charset="0"/>
                          <a:cs typeface="Open Sans Semibold" panose="020B0706030804020204" pitchFamily="34" charset="0"/>
                        </a:rPr>
                        <a:t>co</a:t>
                      </a:r>
                      <a:r>
                        <a:rPr lang="pl-PL" sz="2200" kern="1200" spc="0" noProof="0" dirty="0">
                          <a:solidFill>
                            <a:schemeClr val="tx1">
                              <a:lumMod val="65000"/>
                              <a:lumOff val="35000"/>
                            </a:schemeClr>
                          </a:solidFill>
                          <a:latin typeface="+mj-lt"/>
                          <a:ea typeface="Open Sans Semibold" panose="020B0706030804020204" pitchFamily="34" charset="0"/>
                          <a:cs typeface="Open Sans Semibold" panose="020B0706030804020204" pitchFamily="34" charset="0"/>
                        </a:rPr>
                        <a:t> testować (czyli identyfikacja warunków testowych)</a:t>
                      </a:r>
                    </a:p>
                    <a:p>
                      <a:pPr marL="0" indent="0" algn="just">
                        <a:lnSpc>
                          <a:spcPct val="150000"/>
                        </a:lnSpc>
                        <a:spcBef>
                          <a:spcPts val="1200"/>
                        </a:spcBef>
                        <a:buSzPct val="80000"/>
                        <a:buFontTx/>
                        <a:buNone/>
                      </a:pPr>
                      <a:r>
                        <a:rPr lang="pl-PL" sz="2200" b="1" kern="1200" spc="0" noProof="0" dirty="0">
                          <a:solidFill>
                            <a:schemeClr val="tx1">
                              <a:lumMod val="65000"/>
                              <a:lumOff val="35000"/>
                            </a:schemeClr>
                          </a:solidFill>
                          <a:latin typeface="+mj-lt"/>
                          <a:ea typeface="Open Sans Light" panose="020B0306030504020204" pitchFamily="34" charset="0"/>
                          <a:cs typeface="Open Sans Light" panose="020B0306030504020204" pitchFamily="34" charset="0"/>
                        </a:rPr>
                        <a:t>Budowa warunków testowych:</a:t>
                      </a:r>
                    </a:p>
                    <a:p>
                      <a:pPr marL="285750" indent="-285750" algn="just">
                        <a:lnSpc>
                          <a:spcPct val="150000"/>
                        </a:lnSpc>
                        <a:spcBef>
                          <a:spcPts val="1200"/>
                        </a:spcBef>
                        <a:buSzPct val="80000"/>
                        <a:buFontTx/>
                        <a:buBlip>
                          <a:blip r:embed="rId2"/>
                        </a:buBlip>
                      </a:pPr>
                      <a:r>
                        <a:rPr lang="pl-PL" sz="2200" kern="1200" spc="0" noProof="0" dirty="0">
                          <a:solidFill>
                            <a:schemeClr val="tx1">
                              <a:lumMod val="65000"/>
                              <a:lumOff val="35000"/>
                            </a:schemeClr>
                          </a:solidFill>
                          <a:latin typeface="+mj-lt"/>
                          <a:ea typeface="Open Sans Light" panose="020B0306030504020204" pitchFamily="34" charset="0"/>
                          <a:cs typeface="Open Sans Light" panose="020B0306030504020204" pitchFamily="34" charset="0"/>
                        </a:rPr>
                        <a:t>identyfikacja elementu lub zdarzenia, które powinno być zweryfikowane przez jeden lub wiecej przypadków testowych;</a:t>
                      </a:r>
                    </a:p>
                    <a:p>
                      <a:pPr marL="285750" indent="-285750" algn="just">
                        <a:lnSpc>
                          <a:spcPct val="150000"/>
                        </a:lnSpc>
                        <a:spcBef>
                          <a:spcPts val="1200"/>
                        </a:spcBef>
                        <a:buSzPct val="80000"/>
                        <a:buFontTx/>
                        <a:buBlip>
                          <a:blip r:embed="rId2"/>
                        </a:buBlip>
                      </a:pPr>
                      <a:r>
                        <a:rPr lang="pl-PL" sz="2200" kern="1200" spc="0" noProof="0" dirty="0">
                          <a:solidFill>
                            <a:schemeClr val="tx1">
                              <a:lumMod val="65000"/>
                              <a:lumOff val="35000"/>
                            </a:schemeClr>
                          </a:solidFill>
                          <a:latin typeface="+mj-lt"/>
                          <a:ea typeface="Open Sans Light" panose="020B0306030504020204" pitchFamily="34" charset="0"/>
                          <a:cs typeface="Open Sans Light" panose="020B0306030504020204" pitchFamily="34" charset="0"/>
                        </a:rPr>
                        <a:t>śledzenie powiazań pomiędzy warunkami testowymi, a specyfikacją lub wymaganiami:</a:t>
                      </a:r>
                    </a:p>
                    <a:p>
                      <a:pPr marL="1077913" indent="-285750" algn="just">
                        <a:lnSpc>
                          <a:spcPct val="150000"/>
                        </a:lnSpc>
                        <a:spcBef>
                          <a:spcPts val="1200"/>
                        </a:spcBef>
                        <a:buSzPct val="80000"/>
                        <a:buFontTx/>
                        <a:buBlip>
                          <a:blip r:embed="rId2"/>
                        </a:buBlip>
                      </a:pPr>
                      <a:r>
                        <a:rPr lang="pl-PL" sz="2000" kern="1200" spc="0" noProof="0" dirty="0">
                          <a:solidFill>
                            <a:schemeClr val="tx1">
                              <a:lumMod val="65000"/>
                              <a:lumOff val="35000"/>
                            </a:schemeClr>
                          </a:solidFill>
                          <a:latin typeface="+mj-lt"/>
                          <a:ea typeface="Open Sans Light" panose="020B0306030504020204" pitchFamily="34" charset="0"/>
                          <a:cs typeface="Open Sans Light" panose="020B0306030504020204" pitchFamily="34" charset="0"/>
                        </a:rPr>
                        <a:t> analiza wpływu w momencie zmiany wymagań;</a:t>
                      </a:r>
                    </a:p>
                    <a:p>
                      <a:pPr marL="1077913" indent="-285750" algn="just">
                        <a:lnSpc>
                          <a:spcPct val="150000"/>
                        </a:lnSpc>
                        <a:spcBef>
                          <a:spcPts val="1200"/>
                        </a:spcBef>
                        <a:buSzPct val="80000"/>
                        <a:buFontTx/>
                        <a:buBlip>
                          <a:blip r:embed="rId2"/>
                        </a:buBlip>
                      </a:pPr>
                      <a:r>
                        <a:rPr lang="pl-PL" sz="2000" kern="1200" spc="0" noProof="0" dirty="0">
                          <a:solidFill>
                            <a:schemeClr val="tx1">
                              <a:lumMod val="65000"/>
                              <a:lumOff val="35000"/>
                            </a:schemeClr>
                          </a:solidFill>
                          <a:latin typeface="+mj-lt"/>
                          <a:ea typeface="Open Sans Light" panose="020B0306030504020204" pitchFamily="34" charset="0"/>
                          <a:cs typeface="Open Sans Light" panose="020B0306030504020204" pitchFamily="34" charset="0"/>
                        </a:rPr>
                        <a:t> analiza pokrycia wymagań określonym zestawem testów.</a:t>
                      </a:r>
                    </a:p>
                  </a:txBody>
                  <a:tcPr marT="108000" marB="144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2273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lvl="2"/>
            <a:r>
              <a:rPr lang="pl-PL" sz="2800" b="1" dirty="0">
                <a:solidFill>
                  <a:schemeClr val="bg1"/>
                </a:solidFill>
              </a:rPr>
              <a:t>Wartość brzegowa - </a:t>
            </a:r>
            <a:r>
              <a:rPr lang="pl-PL" sz="2800" dirty="0">
                <a:solidFill>
                  <a:schemeClr val="bg1"/>
                </a:solidFill>
              </a:rPr>
              <a:t>Wartość wejścia lub wyjścia, która jest na granicy klasy równoważności lub jest w sąsiedztwie tej granicy.</a:t>
            </a:r>
          </a:p>
          <a:p>
            <a:pPr marL="457200" lvl="2"/>
            <a:endParaRPr lang="pl-PL" sz="2800" b="1" dirty="0">
              <a:solidFill>
                <a:schemeClr val="bg1"/>
              </a:solidFill>
            </a:endParaRPr>
          </a:p>
          <a:p>
            <a:pPr marL="457200" lvl="2"/>
            <a:r>
              <a:rPr lang="pl-PL" sz="2800" b="1" dirty="0">
                <a:solidFill>
                  <a:schemeClr val="bg1"/>
                </a:solidFill>
              </a:rPr>
              <a:t>Analiza wartości brzegowych </a:t>
            </a:r>
            <a:r>
              <a:rPr lang="pl-PL" sz="2800" dirty="0">
                <a:solidFill>
                  <a:schemeClr val="bg1"/>
                </a:solidFill>
              </a:rPr>
              <a:t>– Technika projektowania przypadków testowych dla modułu, przy pomocy której projektowane są przypadki testowe wykorzystujące wartości brzegowe.</a:t>
            </a:r>
          </a:p>
          <a:p>
            <a:pPr marL="457200" lvl="2"/>
            <a:endParaRPr lang="pl-PL" sz="2800" dirty="0">
              <a:solidFill>
                <a:schemeClr val="bg1"/>
              </a:solidFill>
            </a:endParaRPr>
          </a:p>
          <a:p>
            <a:pPr marL="457200" lvl="2"/>
            <a:r>
              <a:rPr lang="pl-PL" sz="2800" b="1" dirty="0">
                <a:solidFill>
                  <a:schemeClr val="bg1"/>
                </a:solidFill>
              </a:rPr>
              <a:t>Minimum i maksimum klasy równoważności to jej wartości brzegowe.</a:t>
            </a: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Analiza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wartości</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brzegowych</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2" name="Picture 4" descr="Image result for brzegi krakow">
            <a:extLst>
              <a:ext uri="{FF2B5EF4-FFF2-40B4-BE49-F238E27FC236}">
                <a16:creationId xmlns:a16="http://schemas.microsoft.com/office/drawing/2014/main" id="{F30CB799-E628-4537-9088-4807E97C8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78" t="-1655" r="15839"/>
          <a:stretch/>
        </p:blipFill>
        <p:spPr bwMode="auto">
          <a:xfrm>
            <a:off x="8490856" y="1590745"/>
            <a:ext cx="3699464" cy="526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845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lvl="2">
              <a:lnSpc>
                <a:spcPct val="150000"/>
              </a:lnSpc>
            </a:pPr>
            <a:endParaRPr lang="pl-PL" sz="1000" dirty="0"/>
          </a:p>
          <a:p>
            <a:pPr marL="457200" lvl="2">
              <a:lnSpc>
                <a:spcPct val="150000"/>
              </a:lnSpc>
            </a:pPr>
            <a:r>
              <a:rPr lang="pl-PL" sz="2600" dirty="0"/>
              <a:t>Istnieją </a:t>
            </a:r>
            <a:r>
              <a:rPr lang="pl-PL" sz="2600" b="1" dirty="0"/>
              <a:t>poprawne</a:t>
            </a:r>
            <a:r>
              <a:rPr lang="pl-PL" sz="2600" dirty="0"/>
              <a:t> wartości brzegowe – wartości </a:t>
            </a:r>
            <a:r>
              <a:rPr lang="pl-PL" sz="2600" b="1" dirty="0"/>
              <a:t>wewnątrz</a:t>
            </a:r>
            <a:r>
              <a:rPr lang="pl-PL" sz="2600" dirty="0"/>
              <a:t> klasy równoważności; oraz </a:t>
            </a:r>
            <a:r>
              <a:rPr lang="pl-PL" sz="2600" b="1" dirty="0"/>
              <a:t>niepoprawne </a:t>
            </a:r>
            <a:r>
              <a:rPr lang="pl-PL" sz="2600" dirty="0"/>
              <a:t>wartości brzegowe – wartości </a:t>
            </a:r>
            <a:r>
              <a:rPr lang="pl-PL" sz="2600" b="1" dirty="0"/>
              <a:t>poza</a:t>
            </a:r>
            <a:r>
              <a:rPr lang="pl-PL" sz="2600" dirty="0"/>
              <a:t> klasą. </a:t>
            </a:r>
          </a:p>
          <a:p>
            <a:pPr marL="457200" lvl="2">
              <a:lnSpc>
                <a:spcPct val="150000"/>
              </a:lnSpc>
            </a:pPr>
            <a:endParaRPr lang="pl-PL" sz="2600" dirty="0"/>
          </a:p>
          <a:p>
            <a:pPr marL="457200" lvl="2">
              <a:lnSpc>
                <a:spcPct val="150000"/>
              </a:lnSpc>
            </a:pPr>
            <a:r>
              <a:rPr lang="pl-PL" sz="2600" dirty="0"/>
              <a:t>Projektując przypadki testowe, należy pamiętać o pokryciu zarówno </a:t>
            </a:r>
            <a:r>
              <a:rPr lang="pl-PL" sz="2600" b="1" dirty="0"/>
              <a:t>poprawnych</a:t>
            </a:r>
            <a:r>
              <a:rPr lang="pl-PL" sz="2600" dirty="0"/>
              <a:t>, jak i </a:t>
            </a:r>
            <a:r>
              <a:rPr lang="pl-PL" sz="2600" b="1" dirty="0"/>
              <a:t>niepoprawnych</a:t>
            </a:r>
            <a:r>
              <a:rPr lang="pl-PL" sz="2600" dirty="0"/>
              <a:t> wartości brzegowych. </a:t>
            </a:r>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Analiza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wartości</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brzegowych</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Image result for brzegi krakow">
            <a:extLst>
              <a:ext uri="{FF2B5EF4-FFF2-40B4-BE49-F238E27FC236}">
                <a16:creationId xmlns:a16="http://schemas.microsoft.com/office/drawing/2014/main" id="{F80CDFA3-36CE-485D-89B1-B7BD4BD62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78" t="-1655" r="15839"/>
          <a:stretch/>
        </p:blipFill>
        <p:spPr bwMode="auto">
          <a:xfrm>
            <a:off x="8490856" y="1590745"/>
            <a:ext cx="3699464" cy="526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013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endParaRPr lang="pl-PL" sz="1000" dirty="0"/>
          </a:p>
          <a:p>
            <a:pPr lvl="1"/>
            <a:r>
              <a:rPr lang="pl-PL" sz="2800" dirty="0"/>
              <a:t>Zachowanie na krawędziach klasy równoważności prawdopodobnie zwróci błędy (bardzo wdzięczny obszar do testowania) </a:t>
            </a:r>
          </a:p>
          <a:p>
            <a:pPr lvl="1"/>
            <a:endParaRPr lang="pl-PL" sz="2800" dirty="0"/>
          </a:p>
          <a:p>
            <a:pPr lvl="1"/>
            <a:r>
              <a:rPr lang="pl-PL" sz="2800" dirty="0"/>
              <a:t>Maksymalne i minimalne wartości partycji są jej wartościami granicznymi.</a:t>
            </a:r>
          </a:p>
          <a:p>
            <a:r>
              <a:rPr lang="pl-PL" sz="2800" dirty="0"/>
              <a:t>	</a:t>
            </a:r>
          </a:p>
          <a:p>
            <a:pPr lvl="1"/>
            <a:r>
              <a:rPr lang="pl-PL" sz="2800" spc="-1" dirty="0">
                <a:solidFill>
                  <a:srgbClr val="000000"/>
                </a:solidFill>
                <a:uFill>
                  <a:solidFill>
                    <a:srgbClr val="FFFFFF"/>
                  </a:solidFill>
                </a:uFill>
                <a:latin typeface="Calibri"/>
              </a:rPr>
              <a:t>		</a:t>
            </a:r>
            <a:r>
              <a:rPr lang="en-US" sz="2400" spc="-1" dirty="0" err="1">
                <a:solidFill>
                  <a:schemeClr val="bg1">
                    <a:lumMod val="75000"/>
                  </a:schemeClr>
                </a:solidFill>
                <a:uFill>
                  <a:solidFill>
                    <a:srgbClr val="FFFFFF"/>
                  </a:solidFill>
                </a:uFill>
                <a:latin typeface="Calibri"/>
              </a:rPr>
              <a:t>Przykład</a:t>
            </a:r>
            <a:r>
              <a:rPr lang="en-US" sz="2400" spc="-1" dirty="0">
                <a:solidFill>
                  <a:schemeClr val="bg1">
                    <a:lumMod val="75000"/>
                  </a:schemeClr>
                </a:solidFill>
                <a:uFill>
                  <a:solidFill>
                    <a:srgbClr val="FFFFFF"/>
                  </a:solidFill>
                </a:uFill>
                <a:latin typeface="Calibri"/>
              </a:rPr>
              <a:t>:</a:t>
            </a:r>
            <a:br>
              <a:rPr lang="pl-PL" sz="2400" spc="-1" dirty="0">
                <a:solidFill>
                  <a:schemeClr val="bg1">
                    <a:lumMod val="75000"/>
                  </a:schemeClr>
                </a:solidFill>
                <a:uFill>
                  <a:solidFill>
                    <a:srgbClr val="FFFFFF"/>
                  </a:solidFill>
                </a:uFill>
                <a:latin typeface="Calibri"/>
              </a:rPr>
            </a:br>
            <a:r>
              <a:rPr lang="en-US" sz="2400" spc="-1" dirty="0" err="1">
                <a:solidFill>
                  <a:schemeClr val="bg1">
                    <a:lumMod val="75000"/>
                  </a:schemeClr>
                </a:solidFill>
                <a:uFill>
                  <a:solidFill>
                    <a:srgbClr val="FFFFFF"/>
                  </a:solidFill>
                </a:uFill>
                <a:latin typeface="Calibri"/>
              </a:rPr>
              <a:t>Rejestracja</a:t>
            </a:r>
            <a:r>
              <a:rPr lang="en-US" sz="2400" spc="-1" dirty="0">
                <a:solidFill>
                  <a:schemeClr val="bg1">
                    <a:lumMod val="75000"/>
                  </a:schemeClr>
                </a:solidFill>
                <a:uFill>
                  <a:solidFill>
                    <a:srgbClr val="FFFFFF"/>
                  </a:solidFill>
                </a:uFill>
                <a:latin typeface="Calibri"/>
              </a:rPr>
              <a:t> </a:t>
            </a:r>
            <a:r>
              <a:rPr lang="en-US" sz="2400" spc="-1" dirty="0" err="1">
                <a:solidFill>
                  <a:schemeClr val="bg1">
                    <a:lumMod val="75000"/>
                  </a:schemeClr>
                </a:solidFill>
                <a:uFill>
                  <a:solidFill>
                    <a:srgbClr val="FFFFFF"/>
                  </a:solidFill>
                </a:uFill>
                <a:latin typeface="Calibri"/>
              </a:rPr>
              <a:t>dziecka</a:t>
            </a:r>
            <a:r>
              <a:rPr lang="en-US" sz="2400" spc="-1" dirty="0">
                <a:solidFill>
                  <a:schemeClr val="bg1">
                    <a:lumMod val="75000"/>
                  </a:schemeClr>
                </a:solidFill>
                <a:uFill>
                  <a:solidFill>
                    <a:srgbClr val="FFFFFF"/>
                  </a:solidFill>
                </a:uFill>
                <a:latin typeface="Calibri"/>
              </a:rPr>
              <a:t> w </a:t>
            </a:r>
            <a:r>
              <a:rPr lang="en-US" sz="2400" spc="-1" dirty="0" err="1">
                <a:solidFill>
                  <a:schemeClr val="bg1">
                    <a:lumMod val="75000"/>
                  </a:schemeClr>
                </a:solidFill>
                <a:uFill>
                  <a:solidFill>
                    <a:srgbClr val="FFFFFF"/>
                  </a:solidFill>
                </a:uFill>
                <a:latin typeface="Calibri"/>
              </a:rPr>
              <a:t>przedziale</a:t>
            </a:r>
            <a:r>
              <a:rPr lang="en-US" sz="2400" spc="-1" dirty="0">
                <a:solidFill>
                  <a:schemeClr val="bg1">
                    <a:lumMod val="75000"/>
                  </a:schemeClr>
                </a:solidFill>
                <a:uFill>
                  <a:solidFill>
                    <a:srgbClr val="FFFFFF"/>
                  </a:solidFill>
                </a:uFill>
                <a:latin typeface="Calibri"/>
              </a:rPr>
              <a:t> </a:t>
            </a:r>
            <a:r>
              <a:rPr lang="en-US" sz="2400" spc="-1" dirty="0" err="1">
                <a:solidFill>
                  <a:schemeClr val="bg1">
                    <a:lumMod val="75000"/>
                  </a:schemeClr>
                </a:solidFill>
                <a:uFill>
                  <a:solidFill>
                    <a:srgbClr val="FFFFFF"/>
                  </a:solidFill>
                </a:uFill>
                <a:latin typeface="Calibri"/>
              </a:rPr>
              <a:t>wiekowym</a:t>
            </a:r>
            <a:r>
              <a:rPr lang="en-US" sz="2400" spc="-1" dirty="0">
                <a:solidFill>
                  <a:schemeClr val="bg1">
                    <a:lumMod val="75000"/>
                  </a:schemeClr>
                </a:solidFill>
                <a:uFill>
                  <a:solidFill>
                    <a:srgbClr val="FFFFFF"/>
                  </a:solidFill>
                </a:uFill>
                <a:latin typeface="Calibri"/>
              </a:rPr>
              <a:t> 0 – 18:</a:t>
            </a:r>
            <a:endParaRPr lang="pl-PL" sz="2400" spc="-1" dirty="0">
              <a:solidFill>
                <a:schemeClr val="bg1">
                  <a:lumMod val="75000"/>
                </a:schemeClr>
              </a:solidFill>
              <a:uFill>
                <a:solidFill>
                  <a:srgbClr val="FFFFFF"/>
                </a:solidFill>
              </a:uFill>
              <a:latin typeface="Calibri"/>
            </a:endParaRPr>
          </a:p>
          <a:p>
            <a:pPr lvl="1"/>
            <a:r>
              <a:rPr lang="en-US" sz="2400" spc="-1" dirty="0" err="1">
                <a:solidFill>
                  <a:schemeClr val="bg1">
                    <a:lumMod val="75000"/>
                  </a:schemeClr>
                </a:solidFill>
                <a:uFill>
                  <a:solidFill>
                    <a:srgbClr val="FFFFFF"/>
                  </a:solidFill>
                </a:uFill>
                <a:latin typeface="Calibri"/>
              </a:rPr>
              <a:t>testowane</a:t>
            </a:r>
            <a:r>
              <a:rPr lang="en-US" sz="2400" spc="-1" dirty="0">
                <a:solidFill>
                  <a:schemeClr val="bg1">
                    <a:lumMod val="75000"/>
                  </a:schemeClr>
                </a:solidFill>
                <a:uFill>
                  <a:solidFill>
                    <a:srgbClr val="FFFFFF"/>
                  </a:solidFill>
                </a:uFill>
                <a:latin typeface="Calibri"/>
              </a:rPr>
              <a:t> </a:t>
            </a:r>
            <a:r>
              <a:rPr lang="en-US" sz="2400" spc="-1" dirty="0" err="1">
                <a:solidFill>
                  <a:schemeClr val="bg1">
                    <a:lumMod val="75000"/>
                  </a:schemeClr>
                </a:solidFill>
                <a:uFill>
                  <a:solidFill>
                    <a:srgbClr val="FFFFFF"/>
                  </a:solidFill>
                </a:uFill>
                <a:latin typeface="Calibri"/>
              </a:rPr>
              <a:t>wartości</a:t>
            </a:r>
            <a:r>
              <a:rPr lang="en-US" sz="2400" spc="-1" dirty="0">
                <a:solidFill>
                  <a:schemeClr val="bg1">
                    <a:lumMod val="75000"/>
                  </a:schemeClr>
                </a:solidFill>
                <a:uFill>
                  <a:solidFill>
                    <a:srgbClr val="FFFFFF"/>
                  </a:solidFill>
                </a:uFill>
                <a:latin typeface="Calibri"/>
              </a:rPr>
              <a:t> </a:t>
            </a:r>
            <a:r>
              <a:rPr lang="en-US" sz="2400" spc="-1" dirty="0" err="1">
                <a:solidFill>
                  <a:schemeClr val="bg1">
                    <a:lumMod val="75000"/>
                  </a:schemeClr>
                </a:solidFill>
                <a:uFill>
                  <a:solidFill>
                    <a:srgbClr val="FFFFFF"/>
                  </a:solidFill>
                </a:uFill>
                <a:latin typeface="Calibri"/>
              </a:rPr>
              <a:t>brzegowe</a:t>
            </a:r>
            <a:r>
              <a:rPr lang="en-US" sz="2400" spc="-1" dirty="0">
                <a:solidFill>
                  <a:schemeClr val="bg1">
                    <a:lumMod val="75000"/>
                  </a:schemeClr>
                </a:solidFill>
                <a:uFill>
                  <a:solidFill>
                    <a:srgbClr val="FFFFFF"/>
                  </a:solidFill>
                </a:uFill>
                <a:latin typeface="Calibri"/>
              </a:rPr>
              <a:t>: </a:t>
            </a:r>
            <a:r>
              <a:rPr lang="en-US" sz="2400" spc="-1" dirty="0">
                <a:solidFill>
                  <a:schemeClr val="accent1"/>
                </a:solidFill>
                <a:uFill>
                  <a:solidFill>
                    <a:srgbClr val="FFFFFF"/>
                  </a:solidFill>
                </a:uFill>
                <a:latin typeface="Calibri"/>
              </a:rPr>
              <a:t>{-1, 0, 1</a:t>
            </a:r>
            <a:r>
              <a:rPr lang="en-US" sz="2400" spc="-1" dirty="0">
                <a:solidFill>
                  <a:srgbClr val="000000"/>
                </a:solidFill>
                <a:uFill>
                  <a:solidFill>
                    <a:srgbClr val="FFFFFF"/>
                  </a:solidFill>
                </a:uFill>
                <a:latin typeface="Calibri"/>
              </a:rPr>
              <a:t>, </a:t>
            </a:r>
            <a:r>
              <a:rPr lang="en-US" sz="2400" spc="-1" dirty="0">
                <a:solidFill>
                  <a:srgbClr val="FF0000"/>
                </a:solidFill>
                <a:uFill>
                  <a:solidFill>
                    <a:srgbClr val="FFFFFF"/>
                  </a:solidFill>
                </a:uFill>
                <a:latin typeface="Calibri"/>
              </a:rPr>
              <a:t>17, 18, 19}</a:t>
            </a:r>
            <a:endParaRPr lang="en-US" sz="2400" spc="-1" dirty="0">
              <a:solidFill>
                <a:srgbClr val="FF0000"/>
              </a:solidFill>
              <a:uFill>
                <a:solidFill>
                  <a:srgbClr val="FFFFFF"/>
                </a:solidFill>
              </a:uFill>
              <a:latin typeface="Calibri"/>
              <a:ea typeface="Calibri"/>
            </a:endParaRPr>
          </a:p>
          <a:p>
            <a:endParaRPr lang="pl-PL" sz="2600" dirty="0"/>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en-US" sz="3600" b="1" spc="-1" dirty="0" err="1">
                <a:solidFill>
                  <a:srgbClr val="FF0000"/>
                </a:solidFill>
                <a:uFill>
                  <a:solidFill>
                    <a:srgbClr val="FFFFFF"/>
                  </a:solidFill>
                </a:uFill>
                <a:latin typeface="Calibri"/>
              </a:rPr>
              <a:t>Analiza</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wartości</a:t>
            </a:r>
            <a:r>
              <a:rPr lang="en-US" sz="3600" b="1" spc="-1" dirty="0">
                <a:solidFill>
                  <a:srgbClr val="FF0000"/>
                </a:solidFill>
                <a:uFill>
                  <a:solidFill>
                    <a:srgbClr val="FFFFFF"/>
                  </a:solidFill>
                </a:uFill>
                <a:latin typeface="Calibri"/>
              </a:rPr>
              <a:t> </a:t>
            </a:r>
            <a:r>
              <a:rPr lang="en-US" sz="3600" b="1" spc="-1" dirty="0" err="1">
                <a:solidFill>
                  <a:srgbClr val="FF0000"/>
                </a:solidFill>
                <a:uFill>
                  <a:solidFill>
                    <a:srgbClr val="FFFFFF"/>
                  </a:solidFill>
                </a:uFill>
                <a:latin typeface="Calibri"/>
              </a:rPr>
              <a:t>brzegowych</a:t>
            </a:r>
            <a:endParaRPr lang="en-US" sz="2000" spc="-1" dirty="0">
              <a:solidFill>
                <a:srgbClr val="000000"/>
              </a:solidFill>
              <a:uFill>
                <a:solidFill>
                  <a:srgbClr val="FFFFFF"/>
                </a:solidFill>
              </a:uFill>
            </a:endParaRP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Image result for brzegi krakow">
            <a:extLst>
              <a:ext uri="{FF2B5EF4-FFF2-40B4-BE49-F238E27FC236}">
                <a16:creationId xmlns:a16="http://schemas.microsoft.com/office/drawing/2014/main" id="{50A01991-596F-440F-8D42-C90654D40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78" t="-1655" r="15839"/>
          <a:stretch/>
        </p:blipFill>
        <p:spPr bwMode="auto">
          <a:xfrm>
            <a:off x="8490856" y="1590745"/>
            <a:ext cx="3699464" cy="526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349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2"/>
          <p:cNvSpPr/>
          <p:nvPr/>
        </p:nvSpPr>
        <p:spPr>
          <a:xfrm>
            <a:off x="838080" y="359347"/>
            <a:ext cx="10514160" cy="4970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dirty="0" err="1">
                <a:solidFill>
                  <a:srgbClr val="FF0000"/>
                </a:solidFill>
                <a:uFill>
                  <a:solidFill>
                    <a:srgbClr val="FFFFFF"/>
                  </a:solidFill>
                </a:uFill>
                <a:latin typeface="Calibri"/>
                <a:ea typeface="DejaVu Sans"/>
              </a:rPr>
              <a:t>Analiza</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wartości</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brzegowych</a:t>
            </a:r>
            <a:r>
              <a:rPr lang="en-US" sz="3200" b="1" strike="noStrike" spc="-1" dirty="0">
                <a:solidFill>
                  <a:srgbClr val="FF0000"/>
                </a:solidFill>
                <a:uFill>
                  <a:solidFill>
                    <a:srgbClr val="FFFFFF"/>
                  </a:solidFill>
                </a:uFill>
                <a:latin typeface="Calibri"/>
                <a:ea typeface="DejaVu Sans"/>
              </a:rPr>
              <a:t> </a:t>
            </a:r>
            <a:endParaRPr lang="en-US" sz="1200" strike="noStrike" spc="-1" dirty="0">
              <a:solidFill>
                <a:srgbClr val="000000"/>
              </a:solidFill>
              <a:uFill>
                <a:solidFill>
                  <a:srgbClr val="FFFFFF"/>
                </a:solidFill>
              </a:uFill>
              <a:latin typeface="Calibri"/>
              <a:ea typeface="Calibri"/>
            </a:endParaRPr>
          </a:p>
          <a:p>
            <a:endParaRPr lang="en-US" sz="1200" strike="noStrike" spc="-1" dirty="0">
              <a:solidFill>
                <a:srgbClr val="000000"/>
              </a:solidFill>
              <a:uFill>
                <a:solidFill>
                  <a:srgbClr val="FFFFFF"/>
                </a:solidFill>
              </a:uFill>
              <a:latin typeface="Calibri"/>
              <a:ea typeface="Calibri"/>
            </a:endParaRPr>
          </a:p>
        </p:txBody>
      </p:sp>
      <p:pic>
        <p:nvPicPr>
          <p:cNvPr id="2" name="Picture 1"/>
          <p:cNvPicPr>
            <a:picLocks noChangeAspect="1"/>
          </p:cNvPicPr>
          <p:nvPr/>
        </p:nvPicPr>
        <p:blipFill rotWithShape="1">
          <a:blip r:embed="rId2"/>
          <a:srcRect l="130" t="12815" r="1460" b="2084"/>
          <a:stretch/>
        </p:blipFill>
        <p:spPr>
          <a:xfrm>
            <a:off x="838080" y="1865376"/>
            <a:ext cx="9336024" cy="4855464"/>
          </a:xfrm>
          <a:prstGeom prst="rect">
            <a:avLst/>
          </a:prstGeom>
        </p:spPr>
      </p:pic>
    </p:spTree>
    <p:extLst>
      <p:ext uri="{BB962C8B-B14F-4D97-AF65-F5344CB8AC3E}">
        <p14:creationId xmlns:p14="http://schemas.microsoft.com/office/powerpoint/2010/main" val="35783362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2"/>
          <p:cNvSpPr/>
          <p:nvPr/>
        </p:nvSpPr>
        <p:spPr>
          <a:xfrm>
            <a:off x="772766" y="13683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dirty="0" err="1">
                <a:solidFill>
                  <a:srgbClr val="FF0000"/>
                </a:solidFill>
                <a:uFill>
                  <a:solidFill>
                    <a:srgbClr val="FFFFFF"/>
                  </a:solidFill>
                </a:uFill>
                <a:latin typeface="Calibri"/>
                <a:ea typeface="DejaVu Sans"/>
              </a:rPr>
              <a:t>Analiza</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wartości</a:t>
            </a:r>
            <a:r>
              <a:rPr lang="en-US" sz="3200" b="1" strike="noStrike" spc="-1" dirty="0">
                <a:solidFill>
                  <a:srgbClr val="FF0000"/>
                </a:solidFill>
                <a:uFill>
                  <a:solidFill>
                    <a:srgbClr val="FFFFFF"/>
                  </a:solidFill>
                </a:uFill>
                <a:latin typeface="Calibri"/>
                <a:ea typeface="DejaVu Sans"/>
              </a:rPr>
              <a:t> </a:t>
            </a:r>
            <a:r>
              <a:rPr lang="en-US" sz="3200" b="1" strike="noStrike" spc="-1" dirty="0" err="1">
                <a:solidFill>
                  <a:srgbClr val="FF0000"/>
                </a:solidFill>
                <a:uFill>
                  <a:solidFill>
                    <a:srgbClr val="FFFFFF"/>
                  </a:solidFill>
                </a:uFill>
                <a:latin typeface="Calibri"/>
                <a:ea typeface="DejaVu Sans"/>
              </a:rPr>
              <a:t>brzegowych</a:t>
            </a:r>
            <a:r>
              <a:rPr lang="en-US" sz="3200" b="1" strike="noStrike" spc="-1" dirty="0">
                <a:solidFill>
                  <a:srgbClr val="FF0000"/>
                </a:solidFill>
                <a:uFill>
                  <a:solidFill>
                    <a:srgbClr val="FFFFFF"/>
                  </a:solidFill>
                </a:uFill>
                <a:latin typeface="Calibri"/>
                <a:ea typeface="DejaVu Sans"/>
              </a:rPr>
              <a:t> </a:t>
            </a:r>
            <a:endParaRPr lang="pl-PL" sz="3200" b="1" strike="noStrike" spc="-1" dirty="0">
              <a:solidFill>
                <a:srgbClr val="FF0000"/>
              </a:solidFill>
              <a:uFill>
                <a:solidFill>
                  <a:srgbClr val="FFFFFF"/>
                </a:solidFill>
              </a:uFill>
              <a:latin typeface="Calibri"/>
              <a:ea typeface="DejaVu Sans"/>
            </a:endParaRPr>
          </a:p>
          <a:p>
            <a:endParaRPr lang="pl-PL" sz="3200" b="1" spc="-1" dirty="0">
              <a:solidFill>
                <a:srgbClr val="FF0000"/>
              </a:solidFill>
              <a:uFill>
                <a:solidFill>
                  <a:srgbClr val="FFFFFF"/>
                </a:solidFill>
              </a:uFill>
              <a:latin typeface="Calibri"/>
              <a:ea typeface="Calibri"/>
            </a:endParaRPr>
          </a:p>
          <a:p>
            <a:endParaRPr lang="en-US" sz="1200" strike="noStrike" spc="-1" dirty="0">
              <a:solidFill>
                <a:srgbClr val="000000"/>
              </a:solidFill>
              <a:uFill>
                <a:solidFill>
                  <a:srgbClr val="FFFFFF"/>
                </a:solidFill>
              </a:uFill>
              <a:latin typeface="Calibri"/>
              <a:ea typeface="Calibri"/>
            </a:endParaRPr>
          </a:p>
          <a:p>
            <a:endParaRPr lang="en-US" sz="1200" strike="noStrike" spc="-1" dirty="0">
              <a:solidFill>
                <a:srgbClr val="000000"/>
              </a:solidFill>
              <a:uFill>
                <a:solidFill>
                  <a:srgbClr val="FFFFFF"/>
                </a:solidFill>
              </a:uFill>
              <a:latin typeface="Calibri"/>
              <a:ea typeface="Calibri"/>
            </a:endParaRPr>
          </a:p>
          <a:p>
            <a:r>
              <a:rPr lang="en-US" sz="2800" strike="noStrike" spc="-1" dirty="0" err="1">
                <a:solidFill>
                  <a:srgbClr val="000000"/>
                </a:solidFill>
                <a:uFill>
                  <a:solidFill>
                    <a:srgbClr val="FFFFFF"/>
                  </a:solidFill>
                </a:uFill>
                <a:latin typeface="Calibri"/>
                <a:ea typeface="DejaVu Sans"/>
              </a:rPr>
              <a:t>Jakie</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dane</a:t>
            </a:r>
            <a:r>
              <a:rPr lang="en-US" sz="2800" strike="noStrike" spc="-1" dirty="0">
                <a:solidFill>
                  <a:srgbClr val="000000"/>
                </a:solidFill>
                <a:uFill>
                  <a:solidFill>
                    <a:srgbClr val="FFFFFF"/>
                  </a:solidFill>
                </a:uFill>
                <a:latin typeface="Calibri"/>
                <a:ea typeface="DejaVu Sans"/>
              </a:rPr>
              <a:t> w </a:t>
            </a:r>
            <a:r>
              <a:rPr lang="en-US" sz="2800" strike="noStrike" spc="-1" dirty="0" err="1">
                <a:solidFill>
                  <a:srgbClr val="000000"/>
                </a:solidFill>
                <a:uFill>
                  <a:solidFill>
                    <a:srgbClr val="FFFFFF"/>
                  </a:solidFill>
                </a:uFill>
                <a:latin typeface="Calibri"/>
                <a:ea typeface="DejaVu Sans"/>
              </a:rPr>
              <a:t>przedziale</a:t>
            </a:r>
            <a:r>
              <a:rPr lang="en-US" sz="2800" strike="noStrike" spc="-1" dirty="0">
                <a:solidFill>
                  <a:srgbClr val="000000"/>
                </a:solidFill>
                <a:uFill>
                  <a:solidFill>
                    <a:srgbClr val="FFFFFF"/>
                  </a:solidFill>
                </a:uFill>
                <a:latin typeface="Calibri"/>
                <a:ea typeface="DejaVu Sans"/>
              </a:rPr>
              <a:t> 0&lt;=x&lt;100 </a:t>
            </a:r>
            <a:r>
              <a:rPr lang="en-US" sz="2800" strike="noStrike" spc="-1" dirty="0" err="1">
                <a:solidFill>
                  <a:srgbClr val="000000"/>
                </a:solidFill>
                <a:uFill>
                  <a:solidFill>
                    <a:srgbClr val="FFFFFF"/>
                  </a:solidFill>
                </a:uFill>
                <a:latin typeface="Calibri"/>
                <a:ea typeface="DejaVu Sans"/>
              </a:rPr>
              <a:t>są</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najbardziej</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poprawne</a:t>
            </a:r>
            <a:r>
              <a:rPr lang="en-US" sz="2800" strike="noStrike" spc="-1" dirty="0">
                <a:solidFill>
                  <a:srgbClr val="000000"/>
                </a:solidFill>
                <a:uFill>
                  <a:solidFill>
                    <a:srgbClr val="FFFFFF"/>
                  </a:solidFill>
                </a:uFill>
                <a:latin typeface="Calibri"/>
                <a:ea typeface="DejaVu Sans"/>
              </a:rPr>
              <a:t> do </a:t>
            </a:r>
            <a:r>
              <a:rPr lang="en-US" sz="2800" strike="noStrike" spc="-1" dirty="0" err="1">
                <a:solidFill>
                  <a:srgbClr val="000000"/>
                </a:solidFill>
                <a:uFill>
                  <a:solidFill>
                    <a:srgbClr val="FFFFFF"/>
                  </a:solidFill>
                </a:uFill>
                <a:latin typeface="Calibri"/>
                <a:ea typeface="DejaVu Sans"/>
              </a:rPr>
              <a:t>użycia</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opierając</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się</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na</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metodzie</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wartości</a:t>
            </a:r>
            <a:r>
              <a:rPr lang="en-US" sz="2800" strike="noStrike" spc="-1" dirty="0">
                <a:solidFill>
                  <a:srgbClr val="000000"/>
                </a:solidFill>
                <a:uFill>
                  <a:solidFill>
                    <a:srgbClr val="FFFFFF"/>
                  </a:solidFill>
                </a:uFill>
                <a:latin typeface="Calibri"/>
                <a:ea typeface="DejaVu Sans"/>
              </a:rPr>
              <a:t> </a:t>
            </a:r>
            <a:r>
              <a:rPr lang="en-US" sz="2800" strike="noStrike" spc="-1" dirty="0" err="1">
                <a:solidFill>
                  <a:srgbClr val="000000"/>
                </a:solidFill>
                <a:uFill>
                  <a:solidFill>
                    <a:srgbClr val="FFFFFF"/>
                  </a:solidFill>
                </a:uFill>
                <a:latin typeface="Calibri"/>
                <a:ea typeface="DejaVu Sans"/>
              </a:rPr>
              <a:t>brzegowych</a:t>
            </a:r>
            <a:r>
              <a:rPr lang="en-US" sz="28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a) 0; 100</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b) -1, 0, 1, 99</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c) -1, 0, 100, 101</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d) -1, 0, 99, 100</a:t>
            </a:r>
            <a:endParaRPr lang="en-US" sz="1200" strike="noStrike" spc="-1" dirty="0">
              <a:solidFill>
                <a:srgbClr val="000000"/>
              </a:solidFill>
              <a:uFill>
                <a:solidFill>
                  <a:srgbClr val="FFFFFF"/>
                </a:solidFill>
              </a:uFill>
              <a:latin typeface="Calibri"/>
              <a:ea typeface="Calibri"/>
            </a:endParaRPr>
          </a:p>
        </p:txBody>
      </p:sp>
    </p:spTree>
    <p:extLst>
      <p:ext uri="{BB962C8B-B14F-4D97-AF65-F5344CB8AC3E}">
        <p14:creationId xmlns:p14="http://schemas.microsoft.com/office/powerpoint/2010/main" val="42377037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200" b="1" strike="noStrike" spc="-1">
                <a:solidFill>
                  <a:srgbClr val="FF0000"/>
                </a:solidFill>
                <a:uFill>
                  <a:solidFill>
                    <a:srgbClr val="FFFFFF"/>
                  </a:solidFill>
                </a:uFill>
                <a:latin typeface="Calibri"/>
                <a:ea typeface="DejaVu Sans"/>
              </a:rPr>
              <a:t>Analiza wartości brzegowych</a:t>
            </a:r>
            <a:endParaRPr lang="en-US" sz="1800" strike="noStrike" spc="-1">
              <a:solidFill>
                <a:srgbClr val="000000"/>
              </a:solidFill>
              <a:uFill>
                <a:solidFill>
                  <a:srgbClr val="FFFFFF"/>
                </a:solidFill>
              </a:uFill>
              <a:latin typeface="Arial"/>
            </a:endParaRPr>
          </a:p>
        </p:txBody>
      </p:sp>
      <p:sp>
        <p:nvSpPr>
          <p:cNvPr id="118"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strike="noStrike" spc="-1" dirty="0" err="1">
                <a:solidFill>
                  <a:srgbClr val="000000"/>
                </a:solidFill>
                <a:uFill>
                  <a:solidFill>
                    <a:srgbClr val="FFFFFF"/>
                  </a:solidFill>
                </a:uFill>
                <a:latin typeface="Calibri"/>
                <a:ea typeface="DejaVu Sans"/>
              </a:rPr>
              <a:t>Hurtownik</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sprzedaje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wkłady</a:t>
            </a:r>
            <a:r>
              <a:rPr lang="en-US" sz="2400" strike="noStrike" spc="-1" dirty="0">
                <a:solidFill>
                  <a:srgbClr val="000000"/>
                </a:solidFill>
                <a:uFill>
                  <a:solidFill>
                    <a:srgbClr val="FFFFFF"/>
                  </a:solidFill>
                </a:uFill>
                <a:latin typeface="Calibri"/>
                <a:ea typeface="DejaVu Sans"/>
              </a:rPr>
              <a:t> do </a:t>
            </a:r>
            <a:r>
              <a:rPr lang="en-US" sz="2400" strike="noStrike" spc="-1" dirty="0" err="1">
                <a:solidFill>
                  <a:srgbClr val="000000"/>
                </a:solidFill>
                <a:uFill>
                  <a:solidFill>
                    <a:srgbClr val="FFFFFF"/>
                  </a:solidFill>
                </a:uFill>
                <a:latin typeface="Calibri"/>
                <a:ea typeface="DejaVu Sans"/>
              </a:rPr>
              <a:t>drukarek</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Minimalna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ilość</a:t>
            </a:r>
            <a:r>
              <a:rPr lang="en-US" sz="2400" strike="noStrike" spc="-1" dirty="0">
                <a:solidFill>
                  <a:srgbClr val="000000"/>
                </a:solidFill>
                <a:uFill>
                  <a:solidFill>
                    <a:srgbClr val="FFFFFF"/>
                  </a:solidFill>
                </a:uFill>
                <a:latin typeface="Calibri"/>
                <a:ea typeface="DejaVu Sans"/>
              </a:rPr>
              <a:t> w </a:t>
            </a:r>
            <a:r>
              <a:rPr lang="en-US" sz="2400" strike="noStrike" spc="-1" dirty="0" err="1">
                <a:solidFill>
                  <a:srgbClr val="000000"/>
                </a:solidFill>
                <a:uFill>
                  <a:solidFill>
                    <a:srgbClr val="FFFFFF"/>
                  </a:solidFill>
                </a:uFill>
                <a:latin typeface="Calibri"/>
                <a:ea typeface="DejaVu Sans"/>
              </a:rPr>
              <a:t>zamówieniu</a:t>
            </a:r>
            <a:r>
              <a:rPr lang="en-US" sz="2400" strike="noStrike" spc="-1" dirty="0">
                <a:solidFill>
                  <a:srgbClr val="000000"/>
                </a:solidFill>
                <a:uFill>
                  <a:solidFill>
                    <a:srgbClr val="FFFFFF"/>
                  </a:solidFill>
                </a:uFill>
                <a:latin typeface="Calibri"/>
                <a:ea typeface="DejaVu Sans"/>
              </a:rPr>
              <a:t> to 5. </a:t>
            </a:r>
            <a:r>
              <a:rPr lang="en-US" sz="2400" strike="noStrike" spc="-1" dirty="0" err="1">
                <a:solidFill>
                  <a:srgbClr val="000000"/>
                </a:solidFill>
                <a:uFill>
                  <a:solidFill>
                    <a:srgbClr val="FFFFFF"/>
                  </a:solidFill>
                </a:uFill>
                <a:latin typeface="Calibri"/>
                <a:ea typeface="DejaVu Sans"/>
              </a:rPr>
              <a:t>Przy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zamówieniu</a:t>
            </a:r>
            <a:r>
              <a:rPr lang="en-US" sz="2400" strike="noStrike" spc="-1" dirty="0">
                <a:solidFill>
                  <a:srgbClr val="000000"/>
                </a:solidFill>
                <a:uFill>
                  <a:solidFill>
                    <a:srgbClr val="FFFFFF"/>
                  </a:solidFill>
                </a:uFill>
                <a:latin typeface="Calibri"/>
                <a:ea typeface="DejaVu Sans"/>
              </a:rPr>
              <a:t> 100 </a:t>
            </a:r>
            <a:r>
              <a:rPr lang="en-US" sz="2400" strike="noStrike" spc="-1" dirty="0" err="1">
                <a:solidFill>
                  <a:srgbClr val="000000"/>
                </a:solidFill>
                <a:uFill>
                  <a:solidFill>
                    <a:srgbClr val="FFFFFF"/>
                  </a:solidFill>
                </a:uFill>
                <a:latin typeface="Calibri"/>
                <a:ea typeface="DejaVu Sans"/>
              </a:rPr>
              <a:t>lub</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więcej</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klient</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dostaje</a:t>
            </a:r>
            <a:r>
              <a:rPr lang="en-US" sz="2400" strike="noStrike" spc="-1" dirty="0">
                <a:solidFill>
                  <a:srgbClr val="000000"/>
                </a:solidFill>
                <a:uFill>
                  <a:solidFill>
                    <a:srgbClr val="FFFFFF"/>
                  </a:solidFill>
                </a:uFill>
                <a:latin typeface="Calibri"/>
                <a:ea typeface="DejaVu Sans"/>
              </a:rPr>
              <a:t> 20% </a:t>
            </a:r>
            <a:r>
              <a:rPr lang="en-US" sz="2400" strike="noStrike" spc="-1" dirty="0" err="1">
                <a:solidFill>
                  <a:srgbClr val="000000"/>
                </a:solidFill>
                <a:uFill>
                  <a:solidFill>
                    <a:srgbClr val="FFFFFF"/>
                  </a:solidFill>
                </a:uFill>
                <a:latin typeface="Calibri"/>
                <a:ea typeface="DejaVu Sans"/>
              </a:rPr>
              <a:t>rabatu</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Zostałeś</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poproszony</a:t>
            </a:r>
            <a:r>
              <a:rPr lang="en-US" sz="2400" strike="noStrike" spc="-1" dirty="0">
                <a:solidFill>
                  <a:srgbClr val="000000"/>
                </a:solidFill>
                <a:uFill>
                  <a:solidFill>
                    <a:srgbClr val="FFFFFF"/>
                  </a:solidFill>
                </a:uFill>
                <a:latin typeface="Calibri"/>
                <a:ea typeface="DejaVu Sans"/>
              </a:rPr>
              <a:t> o </a:t>
            </a:r>
            <a:r>
              <a:rPr lang="en-US" sz="2400" strike="noStrike" spc="-1" dirty="0" err="1">
                <a:solidFill>
                  <a:srgbClr val="000000"/>
                </a:solidFill>
                <a:uFill>
                  <a:solidFill>
                    <a:srgbClr val="FFFFFF"/>
                  </a:solidFill>
                </a:uFill>
                <a:latin typeface="Calibri"/>
                <a:ea typeface="DejaVu Sans"/>
              </a:rPr>
              <a:t>przygotowanie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przypadków</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testowych</a:t>
            </a:r>
            <a:r>
              <a:rPr lang="en-US" sz="2400" strike="noStrike" spc="-1" dirty="0">
                <a:solidFill>
                  <a:srgbClr val="000000"/>
                </a:solidFill>
                <a:uFill>
                  <a:solidFill>
                    <a:srgbClr val="FFFFFF"/>
                  </a:solidFill>
                </a:uFill>
                <a:latin typeface="Calibri"/>
                <a:ea typeface="DejaVu Sans"/>
              </a:rPr>
              <a:t> z </a:t>
            </a:r>
            <a:r>
              <a:rPr lang="en-US" sz="2400" strike="noStrike" spc="-1" dirty="0" err="1">
                <a:solidFill>
                  <a:srgbClr val="000000"/>
                </a:solidFill>
                <a:uFill>
                  <a:solidFill>
                    <a:srgbClr val="FFFFFF"/>
                  </a:solidFill>
                </a:uFill>
                <a:latin typeface="Calibri"/>
                <a:ea typeface="DejaVu Sans"/>
              </a:rPr>
              <a:t>użyciem</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różnych</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wartości</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dla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liczby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wkładów</a:t>
            </a:r>
            <a:r>
              <a:rPr lang="en-US" sz="2400" strike="noStrike" spc="-1" dirty="0">
                <a:solidFill>
                  <a:srgbClr val="000000"/>
                </a:solidFill>
                <a:uFill>
                  <a:solidFill>
                    <a:srgbClr val="FFFFFF"/>
                  </a:solidFill>
                </a:uFill>
                <a:latin typeface="Calibri"/>
                <a:ea typeface="DejaVu Sans"/>
              </a:rPr>
              <a:t> w </a:t>
            </a:r>
            <a:r>
              <a:rPr lang="en-US" sz="2400" strike="noStrike" spc="-1" dirty="0" err="1">
                <a:solidFill>
                  <a:srgbClr val="000000"/>
                </a:solidFill>
                <a:uFill>
                  <a:solidFill>
                    <a:srgbClr val="FFFFFF"/>
                  </a:solidFill>
                </a:uFill>
                <a:latin typeface="Calibri"/>
                <a:ea typeface="DejaVu Sans"/>
              </a:rPr>
              <a:t>zamówieniu</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Która</a:t>
            </a:r>
            <a:r>
              <a:rPr lang="en-US" sz="2400" strike="noStrike" spc="-1" dirty="0">
                <a:solidFill>
                  <a:srgbClr val="000000"/>
                </a:solidFill>
                <a:uFill>
                  <a:solidFill>
                    <a:srgbClr val="FFFFFF"/>
                  </a:solidFill>
                </a:uFill>
                <a:latin typeface="Calibri"/>
                <a:ea typeface="DejaVu Sans"/>
              </a:rPr>
              <a:t> z </a:t>
            </a:r>
            <a:r>
              <a:rPr lang="en-US" sz="2400" strike="noStrike" spc="-1" dirty="0" err="1">
                <a:solidFill>
                  <a:srgbClr val="000000"/>
                </a:solidFill>
                <a:uFill>
                  <a:solidFill>
                    <a:srgbClr val="FFFFFF"/>
                  </a:solidFill>
                </a:uFill>
                <a:latin typeface="Calibri"/>
                <a:ea typeface="DejaVu Sans"/>
              </a:rPr>
              <a:t>poniższych</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grup</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zawiera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trzy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dane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wejściowe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które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zostałyby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wygenerowane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przy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użyciu</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Analizy</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Wartości</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Brzegowych</a:t>
            </a:r>
            <a:r>
              <a:rPr lang="en-US" sz="24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Odpowiedzi</a:t>
            </a:r>
            <a:r>
              <a:rPr lang="en-US" sz="24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A   5, 6, 20</a:t>
            </a:r>
            <a:r>
              <a:rPr lang="pl-PL" sz="2800" strike="noStrike" spc="-1" dirty="0">
                <a:solidFill>
                  <a:srgbClr val="000000"/>
                </a:solidFill>
                <a:uFill>
                  <a:solidFill>
                    <a:srgbClr val="FFFFFF"/>
                  </a:solidFill>
                </a:uFill>
                <a:latin typeface="Calibri"/>
                <a:ea typeface="DejaVu Sans"/>
              </a:rPr>
              <a:t>, 99</a:t>
            </a:r>
            <a:r>
              <a:rPr lang="en-US" sz="28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B   4, 5, 80</a:t>
            </a:r>
            <a:r>
              <a:rPr lang="pl-PL" sz="2800" strike="noStrike" spc="-1" dirty="0">
                <a:solidFill>
                  <a:srgbClr val="000000"/>
                </a:solidFill>
                <a:uFill>
                  <a:solidFill>
                    <a:srgbClr val="FFFFFF"/>
                  </a:solidFill>
                </a:uFill>
                <a:latin typeface="Calibri"/>
                <a:ea typeface="DejaVu Sans"/>
              </a:rPr>
              <a:t>, 90</a:t>
            </a:r>
            <a:r>
              <a:rPr lang="en-US" sz="28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C   4, 5, 99</a:t>
            </a:r>
            <a:r>
              <a:rPr lang="pl-PL" sz="2800" strike="noStrike" spc="-1" dirty="0">
                <a:solidFill>
                  <a:srgbClr val="000000"/>
                </a:solidFill>
                <a:uFill>
                  <a:solidFill>
                    <a:srgbClr val="FFFFFF"/>
                  </a:solidFill>
                </a:uFill>
                <a:latin typeface="Calibri"/>
                <a:ea typeface="DejaVu Sans"/>
              </a:rPr>
              <a:t>, 100</a:t>
            </a:r>
            <a:r>
              <a:rPr lang="en-US" sz="28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D  1, 20, 100</a:t>
            </a:r>
            <a:r>
              <a:rPr lang="pl-PL" sz="2800" strike="noStrike" spc="-1" dirty="0">
                <a:solidFill>
                  <a:srgbClr val="000000"/>
                </a:solidFill>
                <a:uFill>
                  <a:solidFill>
                    <a:srgbClr val="FFFFFF"/>
                  </a:solidFill>
                </a:uFill>
                <a:latin typeface="Calibri"/>
                <a:ea typeface="DejaVu Sans"/>
              </a:rPr>
              <a:t>, 111</a:t>
            </a:r>
            <a:r>
              <a:rPr lang="en-US" sz="28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p:txBody>
      </p:sp>
    </p:spTree>
    <p:extLst>
      <p:ext uri="{BB962C8B-B14F-4D97-AF65-F5344CB8AC3E}">
        <p14:creationId xmlns:p14="http://schemas.microsoft.com/office/powerpoint/2010/main" val="12539181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200" b="1" strike="noStrike" spc="-1">
                <a:solidFill>
                  <a:srgbClr val="FF0000"/>
                </a:solidFill>
                <a:uFill>
                  <a:solidFill>
                    <a:srgbClr val="FFFFFF"/>
                  </a:solidFill>
                </a:uFill>
                <a:latin typeface="Calibri"/>
                <a:ea typeface="DejaVu Sans"/>
              </a:rPr>
              <a:t>Analiza wartości brzegowych</a:t>
            </a:r>
            <a:endParaRPr lang="en-US" sz="1800" strike="noStrike" spc="-1">
              <a:solidFill>
                <a:srgbClr val="000000"/>
              </a:solidFill>
              <a:uFill>
                <a:solidFill>
                  <a:srgbClr val="FFFFFF"/>
                </a:solidFill>
              </a:uFill>
              <a:latin typeface="Arial"/>
            </a:endParaRPr>
          </a:p>
        </p:txBody>
      </p:sp>
      <p:sp>
        <p:nvSpPr>
          <p:cNvPr id="120"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strike="noStrike" spc="-1" dirty="0">
                <a:solidFill>
                  <a:srgbClr val="000000"/>
                </a:solidFill>
                <a:uFill>
                  <a:solidFill>
                    <a:srgbClr val="FFFFFF"/>
                  </a:solidFill>
                </a:uFill>
                <a:latin typeface="Calibri"/>
                <a:ea typeface="DejaVu Sans"/>
              </a:rPr>
              <a:t>Pole </a:t>
            </a:r>
            <a:r>
              <a:rPr lang="en-US" sz="2400" strike="noStrike" spc="-1" dirty="0" err="1">
                <a:solidFill>
                  <a:srgbClr val="000000"/>
                </a:solidFill>
                <a:uFill>
                  <a:solidFill>
                    <a:srgbClr val="FFFFFF"/>
                  </a:solidFill>
                </a:uFill>
                <a:latin typeface="Calibri"/>
                <a:ea typeface="DejaVu Sans"/>
              </a:rPr>
              <a:t>wejściowe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formularza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przyjmuje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rok</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urodzenia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pomiędzy</a:t>
            </a:r>
            <a:r>
              <a:rPr lang="en-US" sz="2400" strike="noStrike" spc="-1" dirty="0">
                <a:solidFill>
                  <a:srgbClr val="000000"/>
                </a:solidFill>
                <a:uFill>
                  <a:solidFill>
                    <a:srgbClr val="FFFFFF"/>
                  </a:solidFill>
                </a:uFill>
                <a:latin typeface="Calibri"/>
                <a:ea typeface="DejaVu Sans"/>
              </a:rPr>
              <a:t> 1900 </a:t>
            </a:r>
            <a:r>
              <a:rPr lang="en-US" sz="2400" strike="noStrike" spc="-1" dirty="0" err="1">
                <a:solidFill>
                  <a:srgbClr val="000000"/>
                </a:solidFill>
                <a:uFill>
                  <a:solidFill>
                    <a:srgbClr val="FFFFFF"/>
                  </a:solidFill>
                </a:uFill>
                <a:latin typeface="Calibri"/>
                <a:ea typeface="DejaVu Sans"/>
              </a:rPr>
              <a:t>i</a:t>
            </a:r>
            <a:r>
              <a:rPr lang="en-US" sz="2400" strike="noStrike" spc="-1" dirty="0">
                <a:solidFill>
                  <a:srgbClr val="000000"/>
                </a:solidFill>
                <a:uFill>
                  <a:solidFill>
                    <a:srgbClr val="FFFFFF"/>
                  </a:solidFill>
                </a:uFill>
                <a:latin typeface="Calibri"/>
                <a:ea typeface="DejaVu Sans"/>
              </a:rPr>
              <a:t> 2004 </a:t>
            </a:r>
            <a:r>
              <a:rPr lang="en-US" sz="2400" strike="noStrike" spc="-1" dirty="0" err="1">
                <a:solidFill>
                  <a:srgbClr val="000000"/>
                </a:solidFill>
                <a:uFill>
                  <a:solidFill>
                    <a:srgbClr val="FFFFFF"/>
                  </a:solidFill>
                </a:uFill>
                <a:latin typeface="Calibri"/>
                <a:ea typeface="DejaVu Sans"/>
              </a:rPr>
              <a:t>rokiem</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Wartości</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brzegowe</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dla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celów</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testowania</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tego</a:t>
            </a:r>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pola</a:t>
            </a:r>
            <a:r>
              <a:rPr lang="en-US" sz="2400" strike="noStrike" spc="-1" dirty="0">
                <a:solidFill>
                  <a:srgbClr val="000000"/>
                </a:solidFill>
                <a:uFill>
                  <a:solidFill>
                    <a:srgbClr val="FFFFFF"/>
                  </a:solidFill>
                </a:uFill>
                <a:latin typeface="Calibri"/>
                <a:ea typeface="DejaVu Sans"/>
              </a:rPr>
              <a:t> to:</a:t>
            </a:r>
            <a:endParaRPr lang="en-US" sz="1200" strike="noStrike" spc="-1" dirty="0">
              <a:solidFill>
                <a:srgbClr val="000000"/>
              </a:solidFill>
              <a:uFill>
                <a:solidFill>
                  <a:srgbClr val="FFFFFF"/>
                </a:solidFill>
              </a:uFill>
              <a:latin typeface="Calibri"/>
              <a:ea typeface="Calibri"/>
            </a:endParaRPr>
          </a:p>
          <a:p>
            <a:r>
              <a:rPr lang="en-US" sz="2400" strike="noStrike" spc="-1" dirty="0">
                <a:solidFill>
                  <a:srgbClr val="000000"/>
                </a:solidFill>
                <a:uFill>
                  <a:solidFill>
                    <a:srgbClr val="FFFFFF"/>
                  </a:solidFill>
                </a:uFill>
                <a:latin typeface="Calibri"/>
                <a:ea typeface="DejaVu Sans"/>
              </a:rPr>
              <a:t>
</a:t>
            </a:r>
            <a:r>
              <a:rPr lang="en-US" sz="2400" strike="noStrike" spc="-1" dirty="0" err="1">
                <a:solidFill>
                  <a:srgbClr val="000000"/>
                </a:solidFill>
                <a:uFill>
                  <a:solidFill>
                    <a:srgbClr val="FFFFFF"/>
                  </a:solidFill>
                </a:uFill>
                <a:latin typeface="Calibri"/>
                <a:ea typeface="DejaVu Sans"/>
              </a:rPr>
              <a:t>Odpowiedzi</a:t>
            </a:r>
            <a:r>
              <a:rPr lang="en-US" sz="2400" strike="noStrike" spc="-1" dirty="0">
                <a:solidFill>
                  <a:srgbClr val="000000"/>
                </a:solidFill>
                <a:uFill>
                  <a:solidFill>
                    <a:srgbClr val="FFFFFF"/>
                  </a:solidFill>
                </a:uFill>
                <a:latin typeface="Calibri"/>
                <a:ea typeface="DejaVu Sans"/>
              </a:rPr>
              <a:t>:</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A   0, 1900, 2004, 2005.</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B   1900, 2004.</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C   1899, 1900, 2004, 2005.</a:t>
            </a:r>
            <a:endParaRPr lang="en-US" sz="1200" strike="noStrike" spc="-1" dirty="0">
              <a:solidFill>
                <a:srgbClr val="000000"/>
              </a:solidFill>
              <a:uFill>
                <a:solidFill>
                  <a:srgbClr val="FFFFFF"/>
                </a:solidFill>
              </a:uFill>
              <a:latin typeface="Calibri"/>
              <a:ea typeface="Calibri"/>
            </a:endParaRPr>
          </a:p>
          <a:p>
            <a:r>
              <a:rPr lang="en-US" sz="2800" strike="noStrike" spc="-1" dirty="0">
                <a:solidFill>
                  <a:srgbClr val="000000"/>
                </a:solidFill>
                <a:uFill>
                  <a:solidFill>
                    <a:srgbClr val="FFFFFF"/>
                  </a:solidFill>
                </a:uFill>
                <a:latin typeface="Calibri"/>
                <a:ea typeface="DejaVu Sans"/>
              </a:rPr>
              <a:t>D  1899, 1900, 1901, 2003, 2004, 2005</a:t>
            </a:r>
            <a:endParaRPr lang="en-US" sz="1200" strike="noStrike" spc="-1" dirty="0">
              <a:solidFill>
                <a:srgbClr val="000000"/>
              </a:solidFill>
              <a:uFill>
                <a:solidFill>
                  <a:srgbClr val="FFFFFF"/>
                </a:solidFill>
              </a:uFill>
              <a:latin typeface="Calibri"/>
              <a:ea typeface="Calibri"/>
            </a:endParaRPr>
          </a:p>
        </p:txBody>
      </p:sp>
    </p:spTree>
    <p:extLst>
      <p:ext uri="{BB962C8B-B14F-4D97-AF65-F5344CB8AC3E}">
        <p14:creationId xmlns:p14="http://schemas.microsoft.com/office/powerpoint/2010/main" val="18936633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endParaRPr lang="pl-PL" sz="1000" dirty="0"/>
          </a:p>
          <a:p>
            <a:pPr marL="457200" lvl="2"/>
            <a:r>
              <a:rPr lang="pl-PL" sz="2400" dirty="0">
                <a:solidFill>
                  <a:schemeClr val="bg1"/>
                </a:solidFill>
              </a:rPr>
              <a:t>Dobry sposób na wychwycenie wymagań zawierających warunki logiczne i udokumentowanie wewnętrznego projektu systemu.</a:t>
            </a:r>
          </a:p>
          <a:p>
            <a:pPr marL="457200" lvl="2"/>
            <a:endParaRPr lang="pl-PL" sz="2400" dirty="0">
              <a:solidFill>
                <a:schemeClr val="bg1"/>
              </a:solidFill>
            </a:endParaRPr>
          </a:p>
          <a:p>
            <a:pPr marL="457200" lvl="2"/>
            <a:r>
              <a:rPr lang="pl-PL" sz="2400" dirty="0">
                <a:solidFill>
                  <a:schemeClr val="bg1"/>
                </a:solidFill>
              </a:rPr>
              <a:t>Analizuje się specyfikację, identyfikując warunki i akcje systemu.</a:t>
            </a:r>
          </a:p>
          <a:p>
            <a:pPr marL="457200" lvl="2"/>
            <a:endParaRPr lang="pl-PL" sz="2400" dirty="0">
              <a:solidFill>
                <a:schemeClr val="bg1"/>
              </a:solidFill>
            </a:endParaRPr>
          </a:p>
          <a:p>
            <a:pPr lvl="1"/>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Warunki</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wejściowe</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oraz</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zachowanie</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systemu</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często</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muszą</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być</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zapisane</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jako</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b="1" spc="-1" dirty="0" err="1">
                <a:solidFill>
                  <a:schemeClr val="bg1"/>
                </a:solidFill>
                <a:uFill>
                  <a:solidFill>
                    <a:srgbClr val="FFFFFF"/>
                  </a:solidFill>
                </a:uFill>
                <a:latin typeface="Arial" panose="020B0604020202020204" pitchFamily="34" charset="0"/>
                <a:cs typeface="Arial" panose="020B0604020202020204" pitchFamily="34" charset="0"/>
              </a:rPr>
              <a:t>prawda</a:t>
            </a:r>
            <a:r>
              <a:rPr lang="en-US" sz="2400" b="1"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b="1" spc="-1" dirty="0" err="1">
                <a:solidFill>
                  <a:schemeClr val="bg1"/>
                </a:solidFill>
                <a:uFill>
                  <a:solidFill>
                    <a:srgbClr val="FFFFFF"/>
                  </a:solidFill>
                </a:uFill>
                <a:latin typeface="Arial" panose="020B0604020202020204" pitchFamily="34" charset="0"/>
                <a:cs typeface="Arial" panose="020B0604020202020204" pitchFamily="34" charset="0"/>
              </a:rPr>
              <a:t>lub</a:t>
            </a:r>
            <a:r>
              <a:rPr lang="en-US" sz="2400" b="1"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b="1" spc="-1" dirty="0" err="1">
                <a:solidFill>
                  <a:schemeClr val="bg1"/>
                </a:solidFill>
                <a:uFill>
                  <a:solidFill>
                    <a:srgbClr val="FFFFFF"/>
                  </a:solidFill>
                </a:uFill>
                <a:latin typeface="Arial" panose="020B0604020202020204" pitchFamily="34" charset="0"/>
                <a:cs typeface="Arial" panose="020B0604020202020204" pitchFamily="34" charset="0"/>
              </a:rPr>
              <a:t>fałsz</a:t>
            </a:r>
            <a:r>
              <a:rPr lang="en-US" sz="2400" b="1" spc="-1" dirty="0">
                <a:solidFill>
                  <a:schemeClr val="bg1"/>
                </a:solidFill>
                <a:uFill>
                  <a:solidFill>
                    <a:srgbClr val="FFFFFF"/>
                  </a:solidFill>
                </a:uFill>
                <a:latin typeface="Arial" panose="020B0604020202020204" pitchFamily="34" charset="0"/>
                <a:cs typeface="Arial" panose="020B0604020202020204" pitchFamily="34" charset="0"/>
              </a:rPr>
              <a:t> (Boolean).</a:t>
            </a:r>
            <a:endParaRPr lang="en-US" sz="2400" b="1" spc="-1" dirty="0">
              <a:solidFill>
                <a:schemeClr val="bg1"/>
              </a:solidFill>
              <a:uFill>
                <a:solidFill>
                  <a:srgbClr val="FFFFFF"/>
                </a:solidFill>
              </a:uFill>
              <a:latin typeface="Arial" panose="020B0604020202020204" pitchFamily="34" charset="0"/>
              <a:ea typeface="Calibri"/>
              <a:cs typeface="Arial" panose="020B0604020202020204" pitchFamily="34" charset="0"/>
            </a:endParaRPr>
          </a:p>
          <a:p>
            <a:pPr lvl="1"/>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Technika</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ta ma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zastosowanie</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w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każdej</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sytuacji</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w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której</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zachowanie</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oprogramowania</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zależy</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od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kilku</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decyzji</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 </a:t>
            </a:r>
            <a:r>
              <a:rPr lang="en-US" sz="2400" spc="-1" dirty="0" err="1">
                <a:solidFill>
                  <a:schemeClr val="bg1"/>
                </a:solidFill>
                <a:uFill>
                  <a:solidFill>
                    <a:srgbClr val="FFFFFF"/>
                  </a:solidFill>
                </a:uFill>
                <a:latin typeface="Arial" panose="020B0604020202020204" pitchFamily="34" charset="0"/>
                <a:cs typeface="Arial" panose="020B0604020202020204" pitchFamily="34" charset="0"/>
              </a:rPr>
              <a:t>logicznych</a:t>
            </a:r>
            <a:r>
              <a:rPr lang="en-US" sz="2400" spc="-1" dirty="0">
                <a:solidFill>
                  <a:schemeClr val="bg1"/>
                </a:solidFill>
                <a:uFill>
                  <a:solidFill>
                    <a:srgbClr val="FFFFFF"/>
                  </a:solidFill>
                </a:uFill>
                <a:latin typeface="Arial" panose="020B0604020202020204" pitchFamily="34" charset="0"/>
                <a:cs typeface="Arial" panose="020B0604020202020204" pitchFamily="34" charset="0"/>
              </a:rPr>
              <a:t>.</a:t>
            </a:r>
            <a:endParaRPr lang="en-US" sz="2400" spc="-1" dirty="0">
              <a:solidFill>
                <a:schemeClr val="bg1"/>
              </a:solidFill>
              <a:uFill>
                <a:solidFill>
                  <a:srgbClr val="FFFFFF"/>
                </a:solidFill>
              </a:uFill>
              <a:latin typeface="Arial" panose="020B0604020202020204" pitchFamily="34" charset="0"/>
              <a:ea typeface="Calibri"/>
              <a:cs typeface="Arial" panose="020B0604020202020204" pitchFamily="34" charset="0"/>
            </a:endParaRPr>
          </a:p>
          <a:p>
            <a:endParaRPr lang="pl-PL" sz="2600" dirty="0"/>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Tablice deyzyjne</a:t>
            </a: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Image result for tablice decyzyjne">
            <a:extLst>
              <a:ext uri="{FF2B5EF4-FFF2-40B4-BE49-F238E27FC236}">
                <a16:creationId xmlns:a16="http://schemas.microsoft.com/office/drawing/2014/main" id="{F47EE053-243A-48C1-A341-501F5359E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90" t="6421" r="24263" b="13467"/>
          <a:stretch/>
        </p:blipFill>
        <p:spPr bwMode="auto">
          <a:xfrm>
            <a:off x="8490856" y="1689120"/>
            <a:ext cx="3766782" cy="51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819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7E83896-2661-4AAC-AA01-0CBD2E6DA5FC}"/>
              </a:ext>
            </a:extLst>
          </p:cNvPr>
          <p:cNvSpPr/>
          <p:nvPr/>
        </p:nvSpPr>
        <p:spPr>
          <a:xfrm>
            <a:off x="0" y="1689121"/>
            <a:ext cx="8490856" cy="516888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endParaRPr lang="pl-PL" sz="1000" dirty="0"/>
          </a:p>
          <a:p>
            <a:pPr lvl="1"/>
            <a:r>
              <a:rPr lang="pl-PL" sz="2800" dirty="0"/>
              <a:t>Prezentacja złożonych reguł biznesowych </a:t>
            </a:r>
          </a:p>
          <a:p>
            <a:pPr lvl="1"/>
            <a:endParaRPr lang="pl-PL" sz="2800" dirty="0"/>
          </a:p>
          <a:p>
            <a:pPr lvl="1"/>
            <a:r>
              <a:rPr lang="pl-PL" sz="2800" dirty="0"/>
              <a:t>Analiza wszystkich kombinacji warunków wejściowych </a:t>
            </a:r>
          </a:p>
          <a:p>
            <a:pPr lvl="1"/>
            <a:endParaRPr lang="pl-PL" sz="2800" dirty="0"/>
          </a:p>
          <a:p>
            <a:pPr lvl="1"/>
            <a:r>
              <a:rPr lang="pl-PL" sz="2800" dirty="0"/>
              <a:t>Metoda przydatna do testów oprogramowania, którego działanie zależy od wielu decyzji logicznych </a:t>
            </a:r>
          </a:p>
          <a:p>
            <a:pPr lvl="1"/>
            <a:endParaRPr lang="pl-PL" sz="2800" dirty="0"/>
          </a:p>
          <a:p>
            <a:pPr lvl="1"/>
            <a:r>
              <a:rPr lang="pl-PL" sz="2800" dirty="0"/>
              <a:t>Warunki wejściowe i akcje najczęściej organizuje się tak, aby odzwierciedlały prawdę lub fałsz</a:t>
            </a:r>
            <a:endParaRPr lang="en-US" sz="2800" spc="-1" dirty="0">
              <a:solidFill>
                <a:srgbClr val="000000"/>
              </a:solidFill>
              <a:uFill>
                <a:solidFill>
                  <a:srgbClr val="FFFFFF"/>
                </a:solidFill>
              </a:uFill>
              <a:latin typeface="Calibri"/>
              <a:ea typeface="Calibri"/>
            </a:endParaRPr>
          </a:p>
          <a:p>
            <a:endParaRPr lang="pl-PL" sz="2600" dirty="0"/>
          </a:p>
        </p:txBody>
      </p:sp>
      <p:sp>
        <p:nvSpPr>
          <p:cNvPr id="6" name="CustomShape 1">
            <a:extLst>
              <a:ext uri="{FF2B5EF4-FFF2-40B4-BE49-F238E27FC236}">
                <a16:creationId xmlns:a16="http://schemas.microsoft.com/office/drawing/2014/main" id="{F5A1B82B-5D09-4145-A555-739D37D6F78C}"/>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Tablice deyzyjne</a:t>
            </a:r>
          </a:p>
          <a:p>
            <a:pPr>
              <a:lnSpc>
                <a:spcPct val="90000"/>
              </a:lnSpc>
            </a:pPr>
            <a:endParaRPr lang="en-US" sz="1800" strike="noStrike" spc="-1" dirty="0">
              <a:solidFill>
                <a:srgbClr val="000000"/>
              </a:solidFill>
              <a:uFill>
                <a:solidFill>
                  <a:srgbClr val="FFFFFF"/>
                </a:solidFill>
              </a:uFill>
              <a:latin typeface="Arial"/>
            </a:endParaRPr>
          </a:p>
        </p:txBody>
      </p:sp>
      <p:sp>
        <p:nvSpPr>
          <p:cNvPr id="4" name="AutoShape 4" descr="Image result for black box">
            <a:extLst>
              <a:ext uri="{FF2B5EF4-FFF2-40B4-BE49-F238E27FC236}">
                <a16:creationId xmlns:a16="http://schemas.microsoft.com/office/drawing/2014/main" id="{34025AAE-47E0-430C-9B83-6FC1A62EF2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Image result for tablice decyzyjne">
            <a:extLst>
              <a:ext uri="{FF2B5EF4-FFF2-40B4-BE49-F238E27FC236}">
                <a16:creationId xmlns:a16="http://schemas.microsoft.com/office/drawing/2014/main" id="{F47EE053-243A-48C1-A341-501F5359E4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90" t="6421" r="24263" b="13467"/>
          <a:stretch/>
        </p:blipFill>
        <p:spPr bwMode="auto">
          <a:xfrm>
            <a:off x="8490856" y="1689120"/>
            <a:ext cx="3766782" cy="51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959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838080" y="365040"/>
            <a:ext cx="10514160" cy="82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200" b="1" strike="noStrike" spc="-1">
                <a:solidFill>
                  <a:srgbClr val="FF0000"/>
                </a:solidFill>
                <a:uFill>
                  <a:solidFill>
                    <a:srgbClr val="FFFFFF"/>
                  </a:solidFill>
                </a:uFill>
                <a:latin typeface="Calibri"/>
                <a:ea typeface="DejaVu Sans"/>
              </a:rPr>
              <a:t>Tablice decyzyjne</a:t>
            </a:r>
            <a:endParaRPr lang="en-US" sz="1800" strike="noStrike" spc="-1">
              <a:solidFill>
                <a:srgbClr val="000000"/>
              </a:solidFill>
              <a:uFill>
                <a:solidFill>
                  <a:srgbClr val="FFFFFF"/>
                </a:solidFill>
              </a:uFill>
              <a:latin typeface="Arial"/>
            </a:endParaRPr>
          </a:p>
        </p:txBody>
      </p:sp>
      <p:sp>
        <p:nvSpPr>
          <p:cNvPr id="124" name="CustomShape 2"/>
          <p:cNvSpPr/>
          <p:nvPr/>
        </p:nvSpPr>
        <p:spPr>
          <a:xfrm>
            <a:off x="457200" y="1188720"/>
            <a:ext cx="10895040" cy="498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600" strike="noStrike" spc="-1">
                <a:solidFill>
                  <a:srgbClr val="000000"/>
                </a:solidFill>
                <a:uFill>
                  <a:solidFill>
                    <a:srgbClr val="FFFFFF"/>
                  </a:solidFill>
                </a:uFill>
                <a:latin typeface="Calibri"/>
                <a:ea typeface="DejaVu Sans"/>
              </a:rPr>
              <a:t>Dla danej tabeli decyzyjnej określ, który z poniższych przypadków testowych jest poprawny?</a:t>
            </a:r>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a:p>
            <a:endParaRPr lang="en-US" sz="1200" strike="noStrike" spc="-1">
              <a:solidFill>
                <a:srgbClr val="000000"/>
              </a:solidFill>
              <a:uFill>
                <a:solidFill>
                  <a:srgbClr val="FFFFFF"/>
                </a:solidFill>
              </a:uFill>
              <a:latin typeface="Calibri"/>
              <a:ea typeface="Calibri"/>
            </a:endParaRPr>
          </a:p>
        </p:txBody>
      </p:sp>
      <p:pic>
        <p:nvPicPr>
          <p:cNvPr id="125" name="Picture 124"/>
          <p:cNvPicPr/>
          <p:nvPr/>
        </p:nvPicPr>
        <p:blipFill>
          <a:blip r:embed="rId2"/>
          <a:stretch/>
        </p:blipFill>
        <p:spPr>
          <a:xfrm>
            <a:off x="928080" y="2194560"/>
            <a:ext cx="10424160" cy="2387880"/>
          </a:xfrm>
          <a:prstGeom prst="rect">
            <a:avLst/>
          </a:prstGeom>
          <a:ln>
            <a:noFill/>
          </a:ln>
        </p:spPr>
      </p:pic>
      <p:sp>
        <p:nvSpPr>
          <p:cNvPr id="126" name="TextShape 3"/>
          <p:cNvSpPr txBox="1"/>
          <p:nvPr/>
        </p:nvSpPr>
        <p:spPr>
          <a:xfrm>
            <a:off x="928080" y="5103360"/>
            <a:ext cx="10684800" cy="1571760"/>
          </a:xfrm>
          <a:prstGeom prst="rect">
            <a:avLst/>
          </a:prstGeom>
          <a:noFill/>
          <a:ln>
            <a:noFill/>
          </a:ln>
        </p:spPr>
        <p:txBody>
          <a:bodyPr lIns="90000" tIns="45000" rIns="90000" bIns="45000"/>
          <a:lstStyle/>
          <a:p>
            <a:r>
              <a:rPr lang="en-US" sz="2400" strike="noStrike" spc="-1" dirty="0">
                <a:solidFill>
                  <a:srgbClr val="000000"/>
                </a:solidFill>
                <a:uFill>
                  <a:solidFill>
                    <a:srgbClr val="FFFFFF"/>
                  </a:solidFill>
                </a:uFill>
                <a:latin typeface="Arial"/>
              </a:rPr>
              <a:t>A  </a:t>
            </a:r>
            <a:r>
              <a:rPr lang="pl-PL" sz="2400" strike="noStrike" spc="-1" dirty="0">
                <a:solidFill>
                  <a:srgbClr val="000000"/>
                </a:solidFill>
                <a:uFill>
                  <a:solidFill>
                    <a:srgbClr val="FFFFFF"/>
                  </a:solidFill>
                </a:uFill>
                <a:latin typeface="Arial"/>
              </a:rPr>
              <a:t>5</a:t>
            </a:r>
            <a:r>
              <a:rPr lang="en-US" sz="2400" strike="noStrike" spc="-1" dirty="0">
                <a:solidFill>
                  <a:srgbClr val="000000"/>
                </a:solidFill>
                <a:uFill>
                  <a:solidFill>
                    <a:srgbClr val="FFFFFF"/>
                  </a:solidFill>
                </a:uFill>
                <a:latin typeface="Arial"/>
              </a:rPr>
              <a:t>1 </a:t>
            </a:r>
            <a:r>
              <a:rPr lang="en-US" sz="2400" strike="noStrike" spc="-1" dirty="0" err="1">
                <a:solidFill>
                  <a:srgbClr val="000000"/>
                </a:solidFill>
                <a:uFill>
                  <a:solidFill>
                    <a:srgbClr val="FFFFFF"/>
                  </a:solidFill>
                </a:uFill>
                <a:latin typeface="Arial"/>
              </a:rPr>
              <a:t>lat</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klasa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ubezpieczenia</a:t>
            </a:r>
            <a:r>
              <a:rPr lang="en-US" sz="2400" strike="noStrike" spc="-1" dirty="0">
                <a:solidFill>
                  <a:srgbClr val="000000"/>
                </a:solidFill>
                <a:uFill>
                  <a:solidFill>
                    <a:srgbClr val="FFFFFF"/>
                  </a:solidFill>
                </a:uFill>
                <a:latin typeface="Arial"/>
              </a:rPr>
              <a:t> C; </a:t>
            </a:r>
            <a:r>
              <a:rPr lang="en-US" sz="2400" strike="noStrike" spc="-1" dirty="0" err="1">
                <a:solidFill>
                  <a:srgbClr val="000000"/>
                </a:solidFill>
                <a:uFill>
                  <a:solidFill>
                    <a:srgbClr val="FFFFFF"/>
                  </a:solidFill>
                </a:uFill>
                <a:latin typeface="Arial"/>
              </a:rPr>
              <a:t>składka</a:t>
            </a:r>
            <a:r>
              <a:rPr lang="en-US" sz="2400" strike="noStrike" spc="-1" dirty="0">
                <a:solidFill>
                  <a:srgbClr val="000000"/>
                </a:solidFill>
                <a:uFill>
                  <a:solidFill>
                    <a:srgbClr val="FFFFFF"/>
                  </a:solidFill>
                </a:uFill>
                <a:latin typeface="Arial"/>
              </a:rPr>
              <a:t> 70zł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ochrona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dodatkowa</a:t>
            </a:r>
            <a:r>
              <a:rPr lang="en-US" sz="2400" strike="noStrike" spc="-1" dirty="0">
                <a:solidFill>
                  <a:srgbClr val="000000"/>
                </a:solidFill>
                <a:uFill>
                  <a:solidFill>
                    <a:srgbClr val="FFFFFF"/>
                  </a:solidFill>
                </a:uFill>
                <a:latin typeface="Arial"/>
              </a:rPr>
              <a:t> 500zł.</a:t>
            </a:r>
          </a:p>
          <a:p>
            <a:r>
              <a:rPr lang="pl-PL" sz="2400" strike="noStrike" spc="-1" dirty="0">
                <a:solidFill>
                  <a:srgbClr val="000000"/>
                </a:solidFill>
                <a:uFill>
                  <a:solidFill>
                    <a:srgbClr val="FFFFFF"/>
                  </a:solidFill>
                </a:uFill>
                <a:latin typeface="Arial"/>
              </a:rPr>
              <a:t>B</a:t>
            </a:r>
            <a:r>
              <a:rPr lang="en-US" sz="2400" strike="noStrike" spc="-1" dirty="0">
                <a:solidFill>
                  <a:srgbClr val="000000"/>
                </a:solidFill>
                <a:uFill>
                  <a:solidFill>
                    <a:srgbClr val="FFFFFF"/>
                  </a:solidFill>
                </a:uFill>
                <a:latin typeface="Arial"/>
              </a:rPr>
              <a:t>  31 </a:t>
            </a:r>
            <a:r>
              <a:rPr lang="en-US" sz="2400" strike="noStrike" spc="-1" dirty="0" err="1">
                <a:solidFill>
                  <a:srgbClr val="000000"/>
                </a:solidFill>
                <a:uFill>
                  <a:solidFill>
                    <a:srgbClr val="FFFFFF"/>
                  </a:solidFill>
                </a:uFill>
                <a:latin typeface="Arial"/>
              </a:rPr>
              <a:t>lat</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klasa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ubezpieczenia</a:t>
            </a:r>
            <a:r>
              <a:rPr lang="en-US" sz="2400" strike="noStrike" spc="-1" dirty="0">
                <a:solidFill>
                  <a:srgbClr val="000000"/>
                </a:solidFill>
                <a:uFill>
                  <a:solidFill>
                    <a:srgbClr val="FFFFFF"/>
                  </a:solidFill>
                </a:uFill>
                <a:latin typeface="Arial"/>
              </a:rPr>
              <a:t> B; </a:t>
            </a:r>
            <a:r>
              <a:rPr lang="en-US" sz="2400" strike="noStrike" spc="-1" dirty="0" err="1">
                <a:solidFill>
                  <a:srgbClr val="000000"/>
                </a:solidFill>
                <a:uFill>
                  <a:solidFill>
                    <a:srgbClr val="FFFFFF"/>
                  </a:solidFill>
                </a:uFill>
                <a:latin typeface="Arial"/>
              </a:rPr>
              <a:t>składka</a:t>
            </a:r>
            <a:r>
              <a:rPr lang="en-US" sz="2400" strike="noStrike" spc="-1" dirty="0">
                <a:solidFill>
                  <a:srgbClr val="000000"/>
                </a:solidFill>
                <a:uFill>
                  <a:solidFill>
                    <a:srgbClr val="FFFFFF"/>
                  </a:solidFill>
                </a:uFill>
                <a:latin typeface="Arial"/>
              </a:rPr>
              <a:t> 90zł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ochrona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dodatkowa</a:t>
            </a:r>
            <a:r>
              <a:rPr lang="en-US" sz="2400" strike="noStrike" spc="-1" dirty="0">
                <a:solidFill>
                  <a:srgbClr val="000000"/>
                </a:solidFill>
                <a:uFill>
                  <a:solidFill>
                    <a:srgbClr val="FFFFFF"/>
                  </a:solidFill>
                </a:uFill>
                <a:latin typeface="Arial"/>
              </a:rPr>
              <a:t> 2500zł.</a:t>
            </a:r>
            <a:endParaRPr lang="pl-PL" sz="2400" strike="noStrike" spc="-1" dirty="0">
              <a:solidFill>
                <a:srgbClr val="000000"/>
              </a:solidFill>
              <a:uFill>
                <a:solidFill>
                  <a:srgbClr val="FFFFFF"/>
                </a:solidFill>
              </a:uFill>
              <a:latin typeface="Arial"/>
            </a:endParaRPr>
          </a:p>
          <a:p>
            <a:r>
              <a:rPr lang="pl-PL" sz="2400" spc="-1" dirty="0">
                <a:solidFill>
                  <a:srgbClr val="000000"/>
                </a:solidFill>
                <a:uFill>
                  <a:solidFill>
                    <a:srgbClr val="FFFFFF"/>
                  </a:solidFill>
                </a:uFill>
                <a:latin typeface="Arial"/>
              </a:rPr>
              <a:t>C  </a:t>
            </a:r>
            <a:r>
              <a:rPr lang="en-US" sz="2400" spc="-1" dirty="0">
                <a:solidFill>
                  <a:srgbClr val="000000"/>
                </a:solidFill>
                <a:uFill>
                  <a:solidFill>
                    <a:srgbClr val="FFFFFF"/>
                  </a:solidFill>
                </a:uFill>
              </a:rPr>
              <a:t>23 </a:t>
            </a:r>
            <a:r>
              <a:rPr lang="en-US" sz="2400" spc="-1" dirty="0" err="1">
                <a:solidFill>
                  <a:srgbClr val="000000"/>
                </a:solidFill>
                <a:uFill>
                  <a:solidFill>
                    <a:srgbClr val="FFFFFF"/>
                  </a:solidFill>
                </a:uFill>
              </a:rPr>
              <a:t>lata</a:t>
            </a:r>
            <a:r>
              <a:rPr lang="en-US" sz="2400" spc="-1" dirty="0">
                <a:solidFill>
                  <a:srgbClr val="000000"/>
                </a:solidFill>
                <a:uFill>
                  <a:solidFill>
                    <a:srgbClr val="FFFFFF"/>
                  </a:solidFill>
                </a:uFill>
              </a:rPr>
              <a:t> </a:t>
            </a:r>
            <a:r>
              <a:rPr lang="en-US" sz="2400" spc="-1" dirty="0" err="1">
                <a:solidFill>
                  <a:srgbClr val="000000"/>
                </a:solidFill>
                <a:uFill>
                  <a:solidFill>
                    <a:srgbClr val="FFFFFF"/>
                  </a:solidFill>
                </a:uFill>
              </a:rPr>
              <a:t>i</a:t>
            </a:r>
            <a:r>
              <a:rPr lang="en-US" sz="2400" spc="-1" dirty="0">
                <a:solidFill>
                  <a:srgbClr val="000000"/>
                </a:solidFill>
                <a:uFill>
                  <a:solidFill>
                    <a:srgbClr val="FFFFFF"/>
                  </a:solidFill>
                </a:uFill>
              </a:rPr>
              <a:t> </a:t>
            </a:r>
            <a:r>
              <a:rPr lang="en-US" sz="2400" spc="-1" dirty="0" err="1">
                <a:solidFill>
                  <a:srgbClr val="000000"/>
                </a:solidFill>
                <a:uFill>
                  <a:solidFill>
                    <a:srgbClr val="FFFFFF"/>
                  </a:solidFill>
                </a:uFill>
              </a:rPr>
              <a:t>klasa</a:t>
            </a:r>
            <a:r>
              <a:rPr lang="en-US" sz="2400" spc="-1" dirty="0">
                <a:solidFill>
                  <a:srgbClr val="000000"/>
                </a:solidFill>
                <a:uFill>
                  <a:solidFill>
                    <a:srgbClr val="FFFFFF"/>
                  </a:solidFill>
                </a:uFill>
              </a:rPr>
              <a:t> </a:t>
            </a:r>
            <a:r>
              <a:rPr lang="en-US" sz="2400" spc="-1" dirty="0" err="1">
                <a:solidFill>
                  <a:srgbClr val="000000"/>
                </a:solidFill>
                <a:uFill>
                  <a:solidFill>
                    <a:srgbClr val="FFFFFF"/>
                  </a:solidFill>
                </a:uFill>
              </a:rPr>
              <a:t>ubezpieczenia</a:t>
            </a:r>
            <a:r>
              <a:rPr lang="en-US" sz="2400" spc="-1" dirty="0">
                <a:solidFill>
                  <a:srgbClr val="000000"/>
                </a:solidFill>
                <a:uFill>
                  <a:solidFill>
                    <a:srgbClr val="FFFFFF"/>
                  </a:solidFill>
                </a:uFill>
              </a:rPr>
              <a:t> A; </a:t>
            </a:r>
            <a:r>
              <a:rPr lang="en-US" sz="2400" spc="-1" dirty="0" err="1">
                <a:solidFill>
                  <a:srgbClr val="000000"/>
                </a:solidFill>
                <a:uFill>
                  <a:solidFill>
                    <a:srgbClr val="FFFFFF"/>
                  </a:solidFill>
                </a:uFill>
              </a:rPr>
              <a:t>składka</a:t>
            </a:r>
            <a:r>
              <a:rPr lang="en-US" sz="2400" spc="-1" dirty="0">
                <a:solidFill>
                  <a:srgbClr val="000000"/>
                </a:solidFill>
                <a:uFill>
                  <a:solidFill>
                    <a:srgbClr val="FFFFFF"/>
                  </a:solidFill>
                </a:uFill>
              </a:rPr>
              <a:t> 90zł </a:t>
            </a:r>
            <a:r>
              <a:rPr lang="en-US" sz="2400" spc="-1" dirty="0" err="1">
                <a:solidFill>
                  <a:srgbClr val="000000"/>
                </a:solidFill>
                <a:uFill>
                  <a:solidFill>
                    <a:srgbClr val="FFFFFF"/>
                  </a:solidFill>
                </a:uFill>
              </a:rPr>
              <a:t>i</a:t>
            </a:r>
            <a:r>
              <a:rPr lang="en-US" sz="2400" spc="-1" dirty="0">
                <a:solidFill>
                  <a:srgbClr val="000000"/>
                </a:solidFill>
                <a:uFill>
                  <a:solidFill>
                    <a:srgbClr val="FFFFFF"/>
                  </a:solidFill>
                </a:uFill>
              </a:rPr>
              <a:t> </a:t>
            </a:r>
            <a:r>
              <a:rPr lang="en-US" sz="2400" spc="-1" dirty="0" err="1">
                <a:solidFill>
                  <a:srgbClr val="000000"/>
                </a:solidFill>
                <a:uFill>
                  <a:solidFill>
                    <a:srgbClr val="FFFFFF"/>
                  </a:solidFill>
                </a:uFill>
              </a:rPr>
              <a:t>ochrona</a:t>
            </a:r>
            <a:r>
              <a:rPr lang="en-US" sz="2400" spc="-1" dirty="0">
                <a:solidFill>
                  <a:srgbClr val="000000"/>
                </a:solidFill>
                <a:uFill>
                  <a:solidFill>
                    <a:srgbClr val="FFFFFF"/>
                  </a:solidFill>
                </a:uFill>
              </a:rPr>
              <a:t> </a:t>
            </a:r>
            <a:r>
              <a:rPr lang="en-US" sz="2400" spc="-1" dirty="0" err="1">
                <a:solidFill>
                  <a:srgbClr val="000000"/>
                </a:solidFill>
                <a:uFill>
                  <a:solidFill>
                    <a:srgbClr val="FFFFFF"/>
                  </a:solidFill>
                </a:uFill>
              </a:rPr>
              <a:t>dodatkowa</a:t>
            </a:r>
            <a:r>
              <a:rPr lang="en-US" sz="2400" spc="-1" dirty="0">
                <a:solidFill>
                  <a:srgbClr val="000000"/>
                </a:solidFill>
                <a:uFill>
                  <a:solidFill>
                    <a:srgbClr val="FFFFFF"/>
                  </a:solidFill>
                </a:uFill>
              </a:rPr>
              <a:t> 2500zł.</a:t>
            </a:r>
            <a:endParaRPr lang="en-US" sz="2400" strike="noStrike" spc="-1" dirty="0">
              <a:solidFill>
                <a:srgbClr val="000000"/>
              </a:solidFill>
              <a:uFill>
                <a:solidFill>
                  <a:srgbClr val="FFFFFF"/>
                </a:solidFill>
              </a:uFill>
              <a:latin typeface="Arial"/>
            </a:endParaRPr>
          </a:p>
          <a:p>
            <a:r>
              <a:rPr lang="en-US" sz="2400" strike="noStrike" spc="-1" dirty="0">
                <a:solidFill>
                  <a:srgbClr val="000000"/>
                </a:solidFill>
                <a:uFill>
                  <a:solidFill>
                    <a:srgbClr val="FFFFFF"/>
                  </a:solidFill>
                </a:uFill>
                <a:latin typeface="Arial"/>
              </a:rPr>
              <a:t>D  43 </a:t>
            </a:r>
            <a:r>
              <a:rPr lang="en-US" sz="2400" strike="noStrike" spc="-1" dirty="0" err="1">
                <a:solidFill>
                  <a:srgbClr val="000000"/>
                </a:solidFill>
                <a:uFill>
                  <a:solidFill>
                    <a:srgbClr val="FFFFFF"/>
                  </a:solidFill>
                </a:uFill>
                <a:latin typeface="Arial"/>
              </a:rPr>
              <a:t>lata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klasa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ubezpieczenia</a:t>
            </a:r>
            <a:r>
              <a:rPr lang="en-US" sz="2400" strike="noStrike" spc="-1" dirty="0">
                <a:solidFill>
                  <a:srgbClr val="000000"/>
                </a:solidFill>
                <a:uFill>
                  <a:solidFill>
                    <a:srgbClr val="FFFFFF"/>
                  </a:solidFill>
                </a:uFill>
                <a:latin typeface="Arial"/>
              </a:rPr>
              <a:t> B; </a:t>
            </a:r>
            <a:r>
              <a:rPr lang="en-US" sz="2400" strike="noStrike" spc="-1" dirty="0" err="1">
                <a:solidFill>
                  <a:srgbClr val="000000"/>
                </a:solidFill>
                <a:uFill>
                  <a:solidFill>
                    <a:srgbClr val="FFFFFF"/>
                  </a:solidFill>
                </a:uFill>
                <a:latin typeface="Arial"/>
              </a:rPr>
              <a:t>składka</a:t>
            </a:r>
            <a:r>
              <a:rPr lang="en-US" sz="2400" strike="noStrike" spc="-1" dirty="0">
                <a:solidFill>
                  <a:srgbClr val="000000"/>
                </a:solidFill>
                <a:uFill>
                  <a:solidFill>
                    <a:srgbClr val="FFFFFF"/>
                  </a:solidFill>
                </a:uFill>
                <a:latin typeface="Arial"/>
              </a:rPr>
              <a:t> 70zł </a:t>
            </a:r>
            <a:r>
              <a:rPr lang="en-US" sz="2400" strike="noStrike" spc="-1" dirty="0" err="1">
                <a:solidFill>
                  <a:srgbClr val="000000"/>
                </a:solidFill>
                <a:uFill>
                  <a:solidFill>
                    <a:srgbClr val="FFFFFF"/>
                  </a:solidFill>
                </a:uFill>
                <a:latin typeface="Arial"/>
              </a:rPr>
              <a:t>i</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ochrona</a:t>
            </a:r>
            <a:r>
              <a:rPr lang="en-US" sz="2400" strike="noStrike" spc="-1" dirty="0">
                <a:solidFill>
                  <a:srgbClr val="000000"/>
                </a:solidFill>
                <a:uFill>
                  <a:solidFill>
                    <a:srgbClr val="FFFFFF"/>
                  </a:solidFill>
                </a:uFill>
                <a:latin typeface="Arial"/>
              </a:rPr>
              <a:t> </a:t>
            </a:r>
            <a:r>
              <a:rPr lang="en-US" sz="2400" strike="noStrike" spc="-1" dirty="0" err="1">
                <a:solidFill>
                  <a:srgbClr val="000000"/>
                </a:solidFill>
                <a:uFill>
                  <a:solidFill>
                    <a:srgbClr val="FFFFFF"/>
                  </a:solidFill>
                </a:uFill>
                <a:latin typeface="Arial"/>
              </a:rPr>
              <a:t>dodatkowa</a:t>
            </a:r>
            <a:r>
              <a:rPr lang="en-US" sz="2400" strike="noStrike" spc="-1" dirty="0">
                <a:solidFill>
                  <a:srgbClr val="000000"/>
                </a:solidFill>
                <a:uFill>
                  <a:solidFill>
                    <a:srgbClr val="FFFFFF"/>
                  </a:solidFill>
                </a:uFill>
                <a:latin typeface="Arial"/>
              </a:rPr>
              <a:t> 1000zł.</a:t>
            </a:r>
          </a:p>
        </p:txBody>
      </p:sp>
    </p:spTree>
    <p:extLst>
      <p:ext uri="{BB962C8B-B14F-4D97-AF65-F5344CB8AC3E}">
        <p14:creationId xmlns:p14="http://schemas.microsoft.com/office/powerpoint/2010/main" val="24868007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5">
            <a:extLst>
              <a:ext uri="{FF2B5EF4-FFF2-40B4-BE49-F238E27FC236}">
                <a16:creationId xmlns:a16="http://schemas.microsoft.com/office/drawing/2014/main" id="{A1704E5A-28E1-4307-89B9-08B6A8BD2C46}"/>
              </a:ext>
            </a:extLst>
          </p:cNvPr>
          <p:cNvSpPr/>
          <p:nvPr/>
        </p:nvSpPr>
        <p:spPr>
          <a:xfrm>
            <a:off x="0" y="952500"/>
            <a:ext cx="12192000" cy="5905500"/>
          </a:xfrm>
          <a:prstGeom prst="rect">
            <a:avLst/>
          </a:prstGeom>
          <a:solidFill>
            <a:schemeClr val="bg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lang="pl-PL" sz="3600" b="1" spc="-1" dirty="0">
                <a:solidFill>
                  <a:schemeClr val="accent6">
                    <a:lumMod val="50000"/>
                  </a:schemeClr>
                </a:solidFill>
                <a:uFill>
                  <a:solidFill>
                    <a:srgbClr val="FFFFFF"/>
                  </a:solidFill>
                </a:uFill>
                <a:latin typeface="Calibri"/>
              </a:rPr>
              <a:t>Scenariusz testowania (skrypt testowy)</a:t>
            </a:r>
            <a:r>
              <a:rPr lang="pl-PL" sz="3600" spc="-1" dirty="0">
                <a:solidFill>
                  <a:schemeClr val="accent6">
                    <a:lumMod val="50000"/>
                  </a:schemeClr>
                </a:solidFill>
                <a:uFill>
                  <a:solidFill>
                    <a:srgbClr val="FFFFFF"/>
                  </a:solidFill>
                </a:uFill>
                <a:latin typeface="Calibri"/>
              </a:rPr>
              <a:t> </a:t>
            </a:r>
            <a:r>
              <a:rPr lang="pl-PL" sz="3600" spc="-1" dirty="0">
                <a:solidFill>
                  <a:srgbClr val="000000"/>
                </a:solidFill>
                <a:uFill>
                  <a:solidFill>
                    <a:srgbClr val="FFFFFF"/>
                  </a:solidFill>
                </a:uFill>
                <a:latin typeface="Calibri"/>
              </a:rPr>
              <a:t>– systematyczna obserwacja oczekiwanego działania programu; najczęściej - </a:t>
            </a:r>
            <a:r>
              <a:rPr lang="pl-PL" sz="3600" b="1" spc="-1" dirty="0">
                <a:solidFill>
                  <a:srgbClr val="FF3300"/>
                </a:solidFill>
                <a:uFill>
                  <a:solidFill>
                    <a:srgbClr val="FFFFFF"/>
                  </a:solidFill>
                </a:uFill>
                <a:latin typeface="Calibri"/>
              </a:rPr>
              <a:t>sekwencja przypadków testowych;</a:t>
            </a:r>
            <a:r>
              <a:rPr lang="pl-PL" sz="3600" spc="-1" dirty="0">
                <a:solidFill>
                  <a:srgbClr val="000000"/>
                </a:solidFill>
                <a:uFill>
                  <a:solidFill>
                    <a:srgbClr val="FFFFFF"/>
                  </a:solidFill>
                </a:uFill>
                <a:latin typeface="Calibri"/>
              </a:rPr>
              <a:t> dokument określający ciąg akcji umożliwiających wykonanie testu.
</a:t>
            </a:r>
          </a:p>
          <a:p>
            <a:pPr>
              <a:lnSpc>
                <a:spcPct val="100000"/>
              </a:lnSpc>
            </a:pPr>
            <a:r>
              <a:rPr lang="pl-PL" sz="3600" spc="-1" dirty="0">
                <a:solidFill>
                  <a:srgbClr val="000000"/>
                </a:solidFill>
                <a:uFill>
                  <a:solidFill>
                    <a:srgbClr val="FFFFFF"/>
                  </a:solidFill>
                </a:uFill>
                <a:latin typeface="Calibri"/>
              </a:rPr>
              <a:t>Typowe podejścia: </a:t>
            </a:r>
          </a:p>
          <a:p>
            <a:pPr marL="228600" indent="-228240">
              <a:lnSpc>
                <a:spcPct val="90000"/>
              </a:lnSpc>
              <a:buClr>
                <a:srgbClr val="000000"/>
              </a:buClr>
              <a:buFont typeface="Arial"/>
              <a:buChar char="•"/>
            </a:pPr>
            <a:r>
              <a:rPr lang="pl-PL" sz="3600" b="1" spc="-1" dirty="0">
                <a:solidFill>
                  <a:srgbClr val="000000"/>
                </a:solidFill>
                <a:uFill>
                  <a:solidFill>
                    <a:srgbClr val="FFFFFF"/>
                  </a:solidFill>
                </a:uFill>
                <a:latin typeface="Calibri"/>
              </a:rPr>
              <a:t>sekwencja logiczna</a:t>
            </a:r>
            <a:r>
              <a:rPr lang="pl-PL" sz="3600" spc="-1" dirty="0">
                <a:solidFill>
                  <a:srgbClr val="000000"/>
                </a:solidFill>
                <a:uFill>
                  <a:solidFill>
                    <a:srgbClr val="FFFFFF"/>
                  </a:solidFill>
                </a:uFill>
                <a:latin typeface="Calibri"/>
              </a:rPr>
              <a:t> - np. wg kolejnych działań, przypadków użycia</a:t>
            </a:r>
          </a:p>
          <a:p>
            <a:pPr marL="228600" indent="-228240">
              <a:lnSpc>
                <a:spcPct val="90000"/>
              </a:lnSpc>
              <a:buClr>
                <a:srgbClr val="000000"/>
              </a:buClr>
              <a:buFont typeface="Arial"/>
              <a:buChar char="•"/>
            </a:pPr>
            <a:r>
              <a:rPr lang="pl-PL" sz="3600" b="1" spc="-1" dirty="0">
                <a:solidFill>
                  <a:srgbClr val="000000"/>
                </a:solidFill>
                <a:uFill>
                  <a:solidFill>
                    <a:srgbClr val="FFFFFF"/>
                  </a:solidFill>
                </a:uFill>
                <a:latin typeface="Calibri"/>
              </a:rPr>
              <a:t>rozszerzanie obszarów testowania</a:t>
            </a:r>
            <a:r>
              <a:rPr lang="pl-PL" sz="3600" spc="-1" dirty="0">
                <a:solidFill>
                  <a:srgbClr val="000000"/>
                </a:solidFill>
                <a:uFill>
                  <a:solidFill>
                    <a:srgbClr val="FFFFFF"/>
                  </a:solidFill>
                </a:uFill>
                <a:latin typeface="Calibri"/>
              </a:rPr>
              <a:t> - zwykle przy sprawdzaniu poprawności działania </a:t>
            </a:r>
          </a:p>
          <a:p>
            <a:pPr marL="228600" indent="-228240">
              <a:lnSpc>
                <a:spcPct val="90000"/>
              </a:lnSpc>
              <a:buClr>
                <a:srgbClr val="000000"/>
              </a:buClr>
              <a:buFont typeface="Arial"/>
              <a:buChar char="•"/>
            </a:pPr>
            <a:r>
              <a:rPr lang="pl-PL" sz="3600" b="1" spc="-1" dirty="0">
                <a:solidFill>
                  <a:srgbClr val="000000"/>
                </a:solidFill>
                <a:uFill>
                  <a:solidFill>
                    <a:srgbClr val="FFFFFF"/>
                  </a:solidFill>
                </a:uFill>
                <a:latin typeface="Calibri"/>
              </a:rPr>
              <a:t>zawężanie obszarów testowania </a:t>
            </a:r>
            <a:r>
              <a:rPr lang="pl-PL" sz="3600" spc="-1" dirty="0">
                <a:solidFill>
                  <a:srgbClr val="000000"/>
                </a:solidFill>
                <a:uFill>
                  <a:solidFill>
                    <a:srgbClr val="FFFFFF"/>
                  </a:solidFill>
                </a:uFill>
                <a:latin typeface="Calibri"/>
              </a:rPr>
              <a:t>- przy lokalizacji usterki</a:t>
            </a:r>
          </a:p>
        </p:txBody>
      </p:sp>
      <p:sp>
        <p:nvSpPr>
          <p:cNvPr id="3" name="Tytuł 1">
            <a:extLst>
              <a:ext uri="{FF2B5EF4-FFF2-40B4-BE49-F238E27FC236}">
                <a16:creationId xmlns:a16="http://schemas.microsoft.com/office/drawing/2014/main" id="{BE4D0D83-CF24-4942-BB55-9AA3017CEEB8}"/>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a:latin typeface="+mn-lt"/>
              </a:rPr>
              <a:t>Identyfikacja warunków testowych</a:t>
            </a:r>
            <a:endParaRPr lang="pl-PL" dirty="0">
              <a:latin typeface="+mn-lt"/>
            </a:endParaRPr>
          </a:p>
        </p:txBody>
      </p:sp>
    </p:spTree>
    <p:extLst>
      <p:ext uri="{BB962C8B-B14F-4D97-AF65-F5344CB8AC3E}">
        <p14:creationId xmlns:p14="http://schemas.microsoft.com/office/powerpoint/2010/main" val="3040502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9B56C47-1963-4059-9862-86430FF74459}"/>
              </a:ext>
            </a:extLst>
          </p:cNvPr>
          <p:cNvSpPr/>
          <p:nvPr/>
        </p:nvSpPr>
        <p:spPr>
          <a:xfrm>
            <a:off x="0" y="1689120"/>
            <a:ext cx="7137779" cy="516887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pPr marL="457200" lvl="2"/>
            <a:r>
              <a:rPr lang="pl-PL" sz="2400" b="1" dirty="0">
                <a:solidFill>
                  <a:srgbClr val="FFC000"/>
                </a:solidFill>
              </a:rPr>
              <a:t>Testowanie przejść pomiędzy stanami</a:t>
            </a:r>
            <a:r>
              <a:rPr lang="pl-PL" sz="2400" dirty="0">
                <a:solidFill>
                  <a:schemeClr val="bg1"/>
                </a:solidFill>
              </a:rPr>
              <a:t>: Technika projektowania przypadków testowych, w której przypadki te są tak dobierane, aby sprawdzały przejścia między stanami.</a:t>
            </a:r>
          </a:p>
          <a:p>
            <a:pPr marL="457200" lvl="2"/>
            <a:endParaRPr lang="pl-PL" sz="2400" b="1" dirty="0">
              <a:solidFill>
                <a:schemeClr val="bg1"/>
              </a:solidFill>
            </a:endParaRPr>
          </a:p>
          <a:p>
            <a:pPr marL="457200" lvl="2"/>
            <a:r>
              <a:rPr lang="pl-PL" sz="2400" b="1" dirty="0">
                <a:solidFill>
                  <a:schemeClr val="bg1"/>
                </a:solidFill>
              </a:rPr>
              <a:t>Zmiana stanu</a:t>
            </a:r>
            <a:r>
              <a:rPr lang="pl-PL" sz="2400" dirty="0">
                <a:solidFill>
                  <a:schemeClr val="bg1"/>
                </a:solidFill>
              </a:rPr>
              <a:t>: Przejście pomiędzy dwoma dozwolonymi stanami systemu lub modułu.</a:t>
            </a:r>
          </a:p>
          <a:p>
            <a:pPr marL="457200" lvl="2"/>
            <a:endParaRPr lang="pl-PL" sz="2400" dirty="0">
              <a:solidFill>
                <a:schemeClr val="bg1"/>
              </a:solidFill>
            </a:endParaRPr>
          </a:p>
          <a:p>
            <a:pPr marL="457200" lvl="2"/>
            <a:r>
              <a:rPr lang="pl-PL" sz="2400" dirty="0">
                <a:solidFill>
                  <a:schemeClr val="bg1"/>
                </a:solidFill>
              </a:rPr>
              <a:t>Przypadki testowe to sekwencje zdarzeń powodujących przejście między stanami.</a:t>
            </a:r>
          </a:p>
          <a:p>
            <a:pPr marL="457200" lvl="2"/>
            <a:r>
              <a:rPr lang="pl-PL" sz="2400" dirty="0"/>
              <a:t>System można przedstawić jako diagram przejść pomiędzy stanami.</a:t>
            </a:r>
            <a:endParaRPr lang="pl-PL" sz="2400" dirty="0">
              <a:solidFill>
                <a:schemeClr val="bg1"/>
              </a:solidFill>
            </a:endParaRPr>
          </a:p>
          <a:p>
            <a:pPr marL="457200" lvl="2"/>
            <a:endParaRPr lang="pl-PL" sz="2400" dirty="0">
              <a:solidFill>
                <a:schemeClr val="bg1"/>
              </a:solidFill>
            </a:endParaRPr>
          </a:p>
          <a:p>
            <a:pPr marL="457200" lvl="2"/>
            <a:endParaRPr lang="pl-PL" sz="2400" dirty="0">
              <a:solidFill>
                <a:schemeClr val="bg1"/>
              </a:solidFill>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sp>
        <p:nvSpPr>
          <p:cNvPr id="5" name="CustomShape 1">
            <a:extLst>
              <a:ext uri="{FF2B5EF4-FFF2-40B4-BE49-F238E27FC236}">
                <a16:creationId xmlns:a16="http://schemas.microsoft.com/office/drawing/2014/main" id="{B9429957-070E-46CC-AA61-9B72F9B254D0}"/>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Przejścia pomiędzy stanami</a:t>
            </a:r>
          </a:p>
          <a:p>
            <a:pPr>
              <a:lnSpc>
                <a:spcPct val="90000"/>
              </a:lnSpc>
            </a:pPr>
            <a:endParaRPr lang="en-US" sz="1800" strike="noStrike" spc="-1" dirty="0">
              <a:solidFill>
                <a:srgbClr val="000000"/>
              </a:solidFill>
              <a:uFill>
                <a:solidFill>
                  <a:srgbClr val="FFFFFF"/>
                </a:solidFill>
              </a:uFill>
              <a:latin typeface="Arial"/>
            </a:endParaRPr>
          </a:p>
        </p:txBody>
      </p:sp>
      <p:pic>
        <p:nvPicPr>
          <p:cNvPr id="16386" name="Picture 2" descr="Image result for przejscia miÄdzy stanami">
            <a:extLst>
              <a:ext uri="{FF2B5EF4-FFF2-40B4-BE49-F238E27FC236}">
                <a16:creationId xmlns:a16="http://schemas.microsoft.com/office/drawing/2014/main" id="{B94D113F-7A4D-49B3-B41A-E64952CFD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301" y="1689120"/>
            <a:ext cx="5190699" cy="516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14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9B56C47-1963-4059-9862-86430FF74459}"/>
              </a:ext>
            </a:extLst>
          </p:cNvPr>
          <p:cNvSpPr/>
          <p:nvPr/>
        </p:nvSpPr>
        <p:spPr>
          <a:xfrm>
            <a:off x="0" y="1689120"/>
            <a:ext cx="7137779" cy="516887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r>
              <a:rPr lang="pl-PL" sz="2400" b="1" dirty="0">
                <a:solidFill>
                  <a:srgbClr val="FFC000"/>
                </a:solidFill>
              </a:rPr>
              <a:t>Testowanie przejść pomiędzy stanami</a:t>
            </a:r>
          </a:p>
          <a:p>
            <a:endParaRPr lang="pl-PL" sz="2800" dirty="0"/>
          </a:p>
          <a:p>
            <a:r>
              <a:rPr lang="pl-PL" sz="2800" dirty="0"/>
              <a:t>Testy mogą być projektowane w taki sposób, aby pokryć każdy stan, wykonać każde przejście, wykonać specyficzne sekwencje przejść lub </a:t>
            </a:r>
            <a:r>
              <a:rPr lang="pl-PL" sz="2800" b="1" dirty="0"/>
              <a:t>przetestować przejścia niedozwolone</a:t>
            </a:r>
            <a:r>
              <a:rPr lang="pl-PL" sz="2800" dirty="0"/>
              <a:t>. </a:t>
            </a:r>
            <a:endParaRPr lang="pl-PL" sz="2400" dirty="0">
              <a:solidFill>
                <a:schemeClr val="bg1"/>
              </a:solidFill>
            </a:endParaRPr>
          </a:p>
          <a:p>
            <a:pPr marL="457200" lvl="2"/>
            <a:endParaRPr lang="pl-PL" sz="2400" dirty="0">
              <a:solidFill>
                <a:schemeClr val="bg1"/>
              </a:solidFill>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sp>
        <p:nvSpPr>
          <p:cNvPr id="5" name="CustomShape 1">
            <a:extLst>
              <a:ext uri="{FF2B5EF4-FFF2-40B4-BE49-F238E27FC236}">
                <a16:creationId xmlns:a16="http://schemas.microsoft.com/office/drawing/2014/main" id="{B9429957-070E-46CC-AA61-9B72F9B254D0}"/>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Przejścia pomiędzy stanami</a:t>
            </a:r>
          </a:p>
          <a:p>
            <a:pPr>
              <a:lnSpc>
                <a:spcPct val="90000"/>
              </a:lnSpc>
            </a:pPr>
            <a:endParaRPr lang="en-US" sz="1800" strike="noStrike" spc="-1" dirty="0">
              <a:solidFill>
                <a:srgbClr val="000000"/>
              </a:solidFill>
              <a:uFill>
                <a:solidFill>
                  <a:srgbClr val="FFFFFF"/>
                </a:solidFill>
              </a:uFill>
              <a:latin typeface="Arial"/>
            </a:endParaRPr>
          </a:p>
        </p:txBody>
      </p:sp>
      <p:pic>
        <p:nvPicPr>
          <p:cNvPr id="16386" name="Picture 2" descr="Image result for przejscia miÄdzy stanami">
            <a:extLst>
              <a:ext uri="{FF2B5EF4-FFF2-40B4-BE49-F238E27FC236}">
                <a16:creationId xmlns:a16="http://schemas.microsoft.com/office/drawing/2014/main" id="{B94D113F-7A4D-49B3-B41A-E64952CFD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301" y="1689120"/>
            <a:ext cx="5190699" cy="516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6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9B56C47-1963-4059-9862-86430FF74459}"/>
              </a:ext>
            </a:extLst>
          </p:cNvPr>
          <p:cNvSpPr/>
          <p:nvPr/>
        </p:nvSpPr>
        <p:spPr>
          <a:xfrm>
            <a:off x="0" y="1689120"/>
            <a:ext cx="7137779" cy="516887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r>
              <a:rPr lang="pl-PL" sz="2600" dirty="0"/>
              <a:t>Na podstawie podanego diagramu przejść między stanami określ, który przypadek testowy pokrywa następującą sekwencję przejść?             </a:t>
            </a:r>
            <a:r>
              <a:rPr lang="pl-PL" sz="2600" b="1" dirty="0">
                <a:solidFill>
                  <a:schemeClr val="tx2">
                    <a:lumMod val="60000"/>
                    <a:lumOff val="40000"/>
                  </a:schemeClr>
                </a:solidFill>
              </a:rPr>
              <a:t>S1 S0 S1 S2 S0</a:t>
            </a:r>
          </a:p>
          <a:p>
            <a:pPr lvl="6" algn="r"/>
            <a:endParaRPr lang="pl-PL" sz="2000" dirty="0">
              <a:solidFill>
                <a:schemeClr val="tx2">
                  <a:lumMod val="60000"/>
                  <a:lumOff val="40000"/>
                </a:schemeClr>
              </a:solidFill>
            </a:endParaRPr>
          </a:p>
          <a:p>
            <a:pPr lvl="6" algn="r"/>
            <a:endParaRPr lang="pl-PL" sz="2000" dirty="0"/>
          </a:p>
          <a:p>
            <a:pPr lvl="6" algn="ctr"/>
            <a:r>
              <a:rPr lang="pl-PL" sz="2000" dirty="0"/>
              <a:t>            1.  </a:t>
            </a:r>
            <a:r>
              <a:rPr lang="pt-BR" sz="2000" dirty="0"/>
              <a:t>A, B, C, D.</a:t>
            </a:r>
            <a:r>
              <a:rPr lang="pl-PL" sz="2000" dirty="0"/>
              <a:t> </a:t>
            </a:r>
            <a:br>
              <a:rPr lang="pl-PL" sz="2000" dirty="0"/>
            </a:br>
            <a:r>
              <a:rPr lang="pl-PL" sz="2000" dirty="0"/>
              <a:t>       2.  </a:t>
            </a:r>
            <a:r>
              <a:rPr lang="pt-BR" sz="2000" dirty="0"/>
              <a:t>D, A, B.</a:t>
            </a:r>
          </a:p>
          <a:p>
            <a:pPr lvl="6" algn="ctr"/>
            <a:r>
              <a:rPr lang="pl-PL" sz="2000" dirty="0"/>
              <a:t>       3.  </a:t>
            </a:r>
            <a:r>
              <a:rPr lang="pt-BR" sz="2000" dirty="0"/>
              <a:t>A, B, C.</a:t>
            </a:r>
            <a:endParaRPr lang="pl-PL" sz="2000" dirty="0"/>
          </a:p>
          <a:p>
            <a:pPr lvl="6" algn="ctr"/>
            <a:r>
              <a:rPr lang="pl-PL" sz="2000" dirty="0"/>
              <a:t>           4.  </a:t>
            </a:r>
            <a:r>
              <a:rPr lang="pt-BR" sz="2000" dirty="0"/>
              <a:t>D, A, B, C.</a:t>
            </a:r>
          </a:p>
          <a:p>
            <a:pPr marL="3200400" lvl="8" algn="r"/>
            <a:endParaRPr lang="pl-PL" sz="2400" dirty="0">
              <a:solidFill>
                <a:schemeClr val="bg1"/>
              </a:solidFill>
            </a:endParaRPr>
          </a:p>
          <a:p>
            <a:pPr marL="457200" lvl="2"/>
            <a:endParaRPr lang="pl-PL" sz="2400" dirty="0">
              <a:solidFill>
                <a:schemeClr val="bg1"/>
              </a:solidFill>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sp>
        <p:nvSpPr>
          <p:cNvPr id="5" name="CustomShape 1">
            <a:extLst>
              <a:ext uri="{FF2B5EF4-FFF2-40B4-BE49-F238E27FC236}">
                <a16:creationId xmlns:a16="http://schemas.microsoft.com/office/drawing/2014/main" id="{B9429957-070E-46CC-AA61-9B72F9B254D0}"/>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Przejścia pomiędzy stanami</a:t>
            </a:r>
          </a:p>
          <a:p>
            <a:pPr>
              <a:lnSpc>
                <a:spcPct val="90000"/>
              </a:lnSpc>
            </a:pPr>
            <a:endParaRPr lang="en-US" sz="1800" strike="noStrike" spc="-1" dirty="0">
              <a:solidFill>
                <a:srgbClr val="000000"/>
              </a:solidFill>
              <a:uFill>
                <a:solidFill>
                  <a:srgbClr val="FFFFFF"/>
                </a:solidFill>
              </a:uFill>
              <a:latin typeface="Arial"/>
            </a:endParaRPr>
          </a:p>
        </p:txBody>
      </p:sp>
      <p:pic>
        <p:nvPicPr>
          <p:cNvPr id="16386" name="Picture 2" descr="Image result for przejscia miÄdzy stanami">
            <a:extLst>
              <a:ext uri="{FF2B5EF4-FFF2-40B4-BE49-F238E27FC236}">
                <a16:creationId xmlns:a16="http://schemas.microsoft.com/office/drawing/2014/main" id="{B94D113F-7A4D-49B3-B41A-E64952CFD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301" y="1689120"/>
            <a:ext cx="5190699" cy="5168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amberplace.amberteam.pl/images/7/76/ISTB1.JPG">
            <a:extLst>
              <a:ext uri="{FF2B5EF4-FFF2-40B4-BE49-F238E27FC236}">
                <a16:creationId xmlns:a16="http://schemas.microsoft.com/office/drawing/2014/main" id="{3425F1F0-8E71-4AC6-836E-BC31447F2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100873"/>
            <a:ext cx="4427089" cy="275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00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6CEB75F7-8B6B-433C-B131-825DB0D7598A}"/>
              </a:ext>
            </a:extLst>
          </p:cNvPr>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err="1">
                <a:solidFill>
                  <a:srgbClr val="000000"/>
                </a:solidFill>
                <a:uFill>
                  <a:solidFill>
                    <a:srgbClr val="FFFFFF"/>
                  </a:solidFill>
                </a:uFill>
                <a:latin typeface="Calibri Light"/>
                <a:ea typeface="DejaVu Sans"/>
              </a:rPr>
              <a:t>Techniki</a:t>
            </a:r>
            <a:r>
              <a:rPr lang="en-US" sz="4400" strike="noStrike" spc="-1" dirty="0">
                <a:solidFill>
                  <a:srgbClr val="000000"/>
                </a:solidFill>
                <a:uFill>
                  <a:solidFill>
                    <a:srgbClr val="FFFFFF"/>
                  </a:solidFill>
                </a:uFill>
                <a:latin typeface="Calibri Light"/>
                <a:ea typeface="DejaVu Sans"/>
              </a:rPr>
              <a:t> CZARNOSKRZYNKOWE</a:t>
            </a:r>
            <a:r>
              <a:rPr lang="pl-PL" sz="4400" strike="noStrike" spc="-1" dirty="0">
                <a:solidFill>
                  <a:srgbClr val="000000"/>
                </a:solidFill>
                <a:uFill>
                  <a:solidFill>
                    <a:srgbClr val="FFFFFF"/>
                  </a:solidFill>
                </a:uFill>
                <a:latin typeface="Calibri Light"/>
                <a:ea typeface="DejaVu Sans"/>
              </a:rPr>
              <a:t> </a:t>
            </a:r>
            <a:br>
              <a:rPr lang="pl-PL" sz="4400" strike="noStrike" spc="-1" dirty="0">
                <a:solidFill>
                  <a:srgbClr val="000000"/>
                </a:solidFill>
                <a:uFill>
                  <a:solidFill>
                    <a:srgbClr val="FFFFFF"/>
                  </a:solidFill>
                </a:uFill>
                <a:latin typeface="Calibri Light"/>
                <a:ea typeface="DejaVu Sans"/>
              </a:rPr>
            </a:br>
            <a:r>
              <a:rPr lang="pl-PL" sz="3600" b="1" spc="-1" dirty="0">
                <a:solidFill>
                  <a:srgbClr val="FF0000"/>
                </a:solidFill>
                <a:uFill>
                  <a:solidFill>
                    <a:srgbClr val="FFFFFF"/>
                  </a:solidFill>
                </a:uFill>
                <a:latin typeface="Calibri"/>
              </a:rPr>
              <a:t>Testy w oparciu o przypadki użycia</a:t>
            </a:r>
          </a:p>
          <a:p>
            <a:pPr>
              <a:lnSpc>
                <a:spcPct val="90000"/>
              </a:lnSpc>
            </a:pPr>
            <a:endParaRPr lang="en-US" sz="1800" strike="noStrike" spc="-1" dirty="0">
              <a:solidFill>
                <a:srgbClr val="000000"/>
              </a:solidFill>
              <a:uFill>
                <a:solidFill>
                  <a:srgbClr val="FFFFFF"/>
                </a:solidFill>
              </a:uFill>
              <a:latin typeface="Arial"/>
            </a:endParaRPr>
          </a:p>
        </p:txBody>
      </p:sp>
      <p:sp>
        <p:nvSpPr>
          <p:cNvPr id="3" name="Rectangle 5">
            <a:extLst>
              <a:ext uri="{FF2B5EF4-FFF2-40B4-BE49-F238E27FC236}">
                <a16:creationId xmlns:a16="http://schemas.microsoft.com/office/drawing/2014/main" id="{95989F24-38C3-45BC-8BC2-9CB38891328C}"/>
              </a:ext>
            </a:extLst>
          </p:cNvPr>
          <p:cNvSpPr/>
          <p:nvPr/>
        </p:nvSpPr>
        <p:spPr>
          <a:xfrm>
            <a:off x="212272" y="1583875"/>
            <a:ext cx="6776358" cy="5290456"/>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pPr marL="457200" lvl="2"/>
            <a:r>
              <a:rPr lang="pl-PL" sz="2400" b="1" dirty="0">
                <a:solidFill>
                  <a:schemeClr val="bg1"/>
                </a:solidFill>
              </a:rPr>
              <a:t>Przypadek użycia</a:t>
            </a:r>
            <a:r>
              <a:rPr lang="pl-PL" sz="2400" dirty="0">
                <a:solidFill>
                  <a:schemeClr val="bg1"/>
                </a:solidFill>
              </a:rPr>
              <a:t> (</a:t>
            </a:r>
            <a:r>
              <a:rPr lang="pl-PL" sz="2400" dirty="0">
                <a:solidFill>
                  <a:schemeClr val="tx1">
                    <a:lumMod val="65000"/>
                    <a:lumOff val="35000"/>
                  </a:schemeClr>
                </a:solidFill>
              </a:rPr>
              <a:t>use case</a:t>
            </a:r>
            <a:r>
              <a:rPr lang="pl-PL" sz="2400" dirty="0">
                <a:solidFill>
                  <a:schemeClr val="bg1"/>
                </a:solidFill>
              </a:rPr>
              <a:t>) opisuje interakcję pomiędzy aktorem (użytkownikiem) i systemem.</a:t>
            </a:r>
          </a:p>
          <a:p>
            <a:pPr marL="457200" lvl="2"/>
            <a:endParaRPr lang="pl-PL" sz="2400" b="1" dirty="0">
              <a:solidFill>
                <a:schemeClr val="bg1"/>
              </a:solidFill>
            </a:endParaRPr>
          </a:p>
          <a:p>
            <a:pPr marL="457200" lvl="2"/>
            <a:r>
              <a:rPr lang="pl-PL" sz="2400" dirty="0">
                <a:solidFill>
                  <a:schemeClr val="bg1"/>
                </a:solidFill>
              </a:rPr>
              <a:t>Kazdy przypadek użycia:</a:t>
            </a:r>
          </a:p>
          <a:p>
            <a:pPr marL="457200" lvl="2"/>
            <a:endParaRPr lang="pl-PL" sz="1000" dirty="0">
              <a:solidFill>
                <a:schemeClr val="bg1"/>
              </a:solidFill>
            </a:endParaRPr>
          </a:p>
          <a:p>
            <a:pPr marL="742950" lvl="1" indent="-285750">
              <a:spcAft>
                <a:spcPts val="600"/>
              </a:spcAft>
              <a:buBlip>
                <a:blip r:embed="rId2"/>
              </a:buBlip>
            </a:pPr>
            <a:r>
              <a:rPr lang="pl-PL" sz="2400" dirty="0">
                <a:solidFill>
                  <a:schemeClr val="bg1"/>
                </a:solidFill>
              </a:rPr>
              <a:t>posiada warunki początkowe, które muszą byc spełnione, aby przypadek zakończył sie powodzeniem;</a:t>
            </a:r>
          </a:p>
          <a:p>
            <a:pPr marL="742950" lvl="1" indent="-285750">
              <a:spcAft>
                <a:spcPts val="600"/>
              </a:spcAft>
              <a:buBlip>
                <a:blip r:embed="rId2"/>
              </a:buBlip>
            </a:pPr>
            <a:r>
              <a:rPr lang="pl-PL" sz="2400" dirty="0">
                <a:solidFill>
                  <a:schemeClr val="bg1"/>
                </a:solidFill>
              </a:rPr>
              <a:t>warunki końcowe są wynikiem jego wykonania i stanem końcowym systemu;</a:t>
            </a:r>
          </a:p>
          <a:p>
            <a:pPr marL="742950" lvl="1" indent="-285750">
              <a:spcAft>
                <a:spcPts val="600"/>
              </a:spcAft>
              <a:buBlip>
                <a:blip r:embed="rId2"/>
              </a:buBlip>
            </a:pPr>
            <a:r>
              <a:rPr lang="pl-PL" sz="2400" dirty="0">
                <a:solidFill>
                  <a:schemeClr val="bg1"/>
                </a:solidFill>
              </a:rPr>
              <a:t>ma najbardziej prawdopodobny scenariusz główny (czasami gałęzie alternatywne).</a:t>
            </a:r>
          </a:p>
          <a:p>
            <a:pPr marL="457200" lvl="2"/>
            <a:endParaRPr lang="pl-PL" sz="2400" dirty="0">
              <a:solidFill>
                <a:schemeClr val="bg1"/>
              </a:solidFill>
            </a:endParaRPr>
          </a:p>
          <a:p>
            <a:pPr marL="457200" lvl="2"/>
            <a:endParaRPr lang="pl-PL" sz="2400" dirty="0">
              <a:solidFill>
                <a:schemeClr val="bg1"/>
              </a:solidFill>
            </a:endParaRPr>
          </a:p>
          <a:p>
            <a:pPr marL="457200" lvl="2"/>
            <a:endParaRPr lang="pl-PL" sz="2400" dirty="0">
              <a:solidFill>
                <a:schemeClr val="bg1"/>
              </a:solidFill>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sp>
        <p:nvSpPr>
          <p:cNvPr id="4" name="Prostokąt 4">
            <a:extLst>
              <a:ext uri="{FF2B5EF4-FFF2-40B4-BE49-F238E27FC236}">
                <a16:creationId xmlns:a16="http://schemas.microsoft.com/office/drawing/2014/main" id="{B06D65E0-FC90-46C0-A686-F41FCD49D679}"/>
              </a:ext>
            </a:extLst>
          </p:cNvPr>
          <p:cNvSpPr/>
          <p:nvPr/>
        </p:nvSpPr>
        <p:spPr>
          <a:xfrm>
            <a:off x="7086599" y="1551217"/>
            <a:ext cx="4891449" cy="5262979"/>
          </a:xfrm>
          <a:prstGeom prst="rect">
            <a:avLst/>
          </a:prstGeom>
          <a:ln>
            <a:solidFill>
              <a:schemeClr val="tx1"/>
            </a:solidFill>
          </a:ln>
        </p:spPr>
        <p:txBody>
          <a:bodyPr wrap="square">
            <a:spAutoFit/>
          </a:bodyPr>
          <a:lstStyle/>
          <a:p>
            <a:r>
              <a:rPr lang="pl-PL" sz="1600" b="1" dirty="0"/>
              <a:t>Przypadek użycia: </a:t>
            </a:r>
            <a:r>
              <a:rPr lang="pl-PL" sz="1600" dirty="0"/>
              <a:t>Zakup napoju</a:t>
            </a:r>
          </a:p>
          <a:p>
            <a:r>
              <a:rPr lang="pl-PL" sz="1600" b="1" dirty="0"/>
              <a:t>Aktor główny</a:t>
            </a:r>
            <a:r>
              <a:rPr lang="pl-PL" sz="1600" dirty="0"/>
              <a:t>: Klient</a:t>
            </a:r>
          </a:p>
          <a:p>
            <a:endParaRPr lang="pl-PL" sz="1600" dirty="0"/>
          </a:p>
          <a:p>
            <a:r>
              <a:rPr lang="pl-PL" sz="1600" b="1" dirty="0"/>
              <a:t>Scenariusz główny</a:t>
            </a:r>
            <a:r>
              <a:rPr lang="pl-PL" sz="1600" dirty="0"/>
              <a:t>:</a:t>
            </a:r>
          </a:p>
          <a:p>
            <a:pPr lvl="1"/>
            <a:r>
              <a:rPr lang="pl-PL" sz="1600" dirty="0"/>
              <a:t>1. Klient wrzuca bilon do automatu</a:t>
            </a:r>
          </a:p>
          <a:p>
            <a:pPr lvl="1"/>
            <a:r>
              <a:rPr lang="pl-PL" sz="1600" dirty="0"/>
              <a:t>2. Klient wybiera rodzaj napoju</a:t>
            </a:r>
          </a:p>
          <a:p>
            <a:pPr lvl="1"/>
            <a:r>
              <a:rPr lang="pl-PL" sz="1600" dirty="0"/>
              <a:t>3. Automat stwierdza, że wartość bilonu </a:t>
            </a:r>
          </a:p>
          <a:p>
            <a:pPr lvl="1"/>
            <a:r>
              <a:rPr lang="pl-PL" sz="1600" dirty="0"/>
              <a:t>odpowiada cenie wybranego napoju</a:t>
            </a:r>
          </a:p>
          <a:p>
            <a:pPr lvl="1"/>
            <a:r>
              <a:rPr lang="pl-PL" sz="1600" dirty="0"/>
              <a:t>4. Automat wydaje napój</a:t>
            </a:r>
          </a:p>
          <a:p>
            <a:pPr lvl="1"/>
            <a:endParaRPr lang="pl-PL" sz="1600" dirty="0"/>
          </a:p>
          <a:p>
            <a:r>
              <a:rPr lang="pl-PL" sz="1600" b="1" dirty="0"/>
              <a:t>Scenariusze alternatywne</a:t>
            </a:r>
            <a:r>
              <a:rPr lang="pl-PL" sz="1600" dirty="0"/>
              <a:t>:</a:t>
            </a:r>
          </a:p>
          <a:p>
            <a:r>
              <a:rPr lang="pl-PL" sz="1600" dirty="0"/>
              <a:t>      *a. Awaria automatu:</a:t>
            </a:r>
          </a:p>
          <a:p>
            <a:r>
              <a:rPr lang="pl-PL" sz="1600" dirty="0"/>
              <a:t>	*a1. Koniec przypadku użycia</a:t>
            </a:r>
          </a:p>
          <a:p>
            <a:r>
              <a:rPr lang="pl-PL" sz="1600" dirty="0"/>
              <a:t>     3a. Cena wybranego napoju jest większa niż wartość wrzuconego bilonu:</a:t>
            </a:r>
          </a:p>
          <a:p>
            <a:r>
              <a:rPr lang="pl-PL" sz="1600" dirty="0"/>
              <a:t>	3a1. Automat prosi o wrzucenie dodatkowego bilonu</a:t>
            </a:r>
          </a:p>
          <a:p>
            <a:r>
              <a:rPr lang="pl-PL" sz="1600" dirty="0"/>
              <a:t>	3a2. Klient wrzuca dodatkowy bilon</a:t>
            </a:r>
          </a:p>
          <a:p>
            <a:r>
              <a:rPr lang="pl-PL" sz="1600" dirty="0"/>
              <a:t>     3b. Cena wybranego napoju jest mniejsza niż wartości bilonu:</a:t>
            </a:r>
          </a:p>
          <a:p>
            <a:r>
              <a:rPr lang="pl-PL" sz="1600" dirty="0"/>
              <a:t>	3b1. Automat zwraca resztę</a:t>
            </a:r>
          </a:p>
        </p:txBody>
      </p:sp>
    </p:spTree>
    <p:extLst>
      <p:ext uri="{BB962C8B-B14F-4D97-AF65-F5344CB8AC3E}">
        <p14:creationId xmlns:p14="http://schemas.microsoft.com/office/powerpoint/2010/main" val="178117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C8C06B-58DC-4679-8F46-0E153601591A}"/>
              </a:ext>
            </a:extLst>
          </p:cNvPr>
          <p:cNvSpPr/>
          <p:nvPr/>
        </p:nvSpPr>
        <p:spPr>
          <a:xfrm>
            <a:off x="0" y="0"/>
            <a:ext cx="12192000" cy="6390474"/>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pPr marL="457200" lvl="2"/>
            <a:endParaRPr lang="pl-PL" sz="2400" dirty="0">
              <a:solidFill>
                <a:schemeClr val="bg1"/>
              </a:solidFill>
            </a:endParaRPr>
          </a:p>
          <a:p>
            <a:pPr marL="457200" lvl="2"/>
            <a:endParaRPr lang="pl-PL" sz="2400" dirty="0">
              <a:solidFill>
                <a:schemeClr val="bg1"/>
              </a:solidFill>
            </a:endParaRPr>
          </a:p>
          <a:p>
            <a:pPr marL="457200" lvl="2"/>
            <a:endParaRPr lang="pl-PL" sz="2400" dirty="0">
              <a:solidFill>
                <a:schemeClr val="bg1"/>
              </a:solidFill>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pic>
        <p:nvPicPr>
          <p:cNvPr id="3" name="Picture 18">
            <a:extLst>
              <a:ext uri="{FF2B5EF4-FFF2-40B4-BE49-F238E27FC236}">
                <a16:creationId xmlns:a16="http://schemas.microsoft.com/office/drawing/2014/main" id="{A6BE6645-10C2-47FF-9CCE-EB71B5E0A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60" y="228600"/>
            <a:ext cx="11579225" cy="5814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681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b="1" dirty="0">
                <a:latin typeface="+mn-lt"/>
              </a:rPr>
              <a:t>Testy eksploracyjne</a:t>
            </a:r>
            <a:endParaRPr lang="en-US" b="1" dirty="0">
              <a:latin typeface="+mn-lt"/>
            </a:endParaRPr>
          </a:p>
        </p:txBody>
      </p:sp>
      <p:sp>
        <p:nvSpPr>
          <p:cNvPr id="7" name="pole tekstowe 3"/>
          <p:cNvSpPr txBox="1"/>
          <p:nvPr/>
        </p:nvSpPr>
        <p:spPr>
          <a:xfrm>
            <a:off x="4310688" y="1410112"/>
            <a:ext cx="7690318" cy="5078313"/>
          </a:xfrm>
          <a:prstGeom prst="rect">
            <a:avLst/>
          </a:prstGeom>
          <a:noFill/>
        </p:spPr>
        <p:txBody>
          <a:bodyPr wrap="square" rtlCol="0">
            <a:spAutoFit/>
          </a:bodyPr>
          <a:lstStyle/>
          <a:p>
            <a:pPr marL="457200" indent="-457200" algn="just">
              <a:buBlip>
                <a:blip r:embed="rId3"/>
              </a:buBlip>
            </a:pPr>
            <a:endParaRPr lang="pl-PL" dirty="0">
              <a:solidFill>
                <a:schemeClr val="tx1">
                  <a:lumMod val="75000"/>
                  <a:lumOff val="25000"/>
                </a:schemeClr>
              </a:solidFill>
            </a:endParaRPr>
          </a:p>
          <a:p>
            <a:pPr marL="285750" indent="-285750" algn="just">
              <a:lnSpc>
                <a:spcPct val="100000"/>
              </a:lnSpc>
              <a:spcBef>
                <a:spcPts val="1200"/>
              </a:spcBef>
              <a:buSzPct val="80000"/>
              <a:buFontTx/>
              <a:buBlip>
                <a:blip r:embed="rId4"/>
              </a:buBlip>
            </a:pPr>
            <a:r>
              <a:rPr lang="pl-PL" sz="2200" dirty="0">
                <a:solidFill>
                  <a:schemeClr val="tx1">
                    <a:lumMod val="65000"/>
                    <a:lumOff val="35000"/>
                  </a:schemeClr>
                </a:solidFill>
                <a:ea typeface="Open Sans Semibold" panose="020B0706030804020204" pitchFamily="34" charset="0"/>
                <a:cs typeface="Open Sans Semibold" panose="020B0706030804020204" pitchFamily="34" charset="0"/>
              </a:rPr>
              <a:t>Testy ad-hoc (eksploracyjne) oznaczają jednoczesne poznawanie testowanej aplikacji, przygotowywanie dokumentacji testowej i wykonywanie testów. </a:t>
            </a:r>
          </a:p>
          <a:p>
            <a:pPr marL="285750" indent="-285750" algn="just">
              <a:lnSpc>
                <a:spcPct val="100000"/>
              </a:lnSpc>
              <a:spcBef>
                <a:spcPts val="1200"/>
              </a:spcBef>
              <a:buSzPct val="80000"/>
              <a:buFontTx/>
              <a:buBlip>
                <a:blip r:embed="rId4"/>
              </a:buBlip>
            </a:pPr>
            <a:r>
              <a:rPr lang="pl-PL" sz="2200" dirty="0">
                <a:solidFill>
                  <a:schemeClr val="tx1">
                    <a:lumMod val="65000"/>
                    <a:lumOff val="35000"/>
                  </a:schemeClr>
                </a:solidFill>
                <a:ea typeface="Open Sans Light" panose="020B0306030504020204" pitchFamily="34" charset="0"/>
                <a:cs typeface="Open Sans Light" panose="020B0306030504020204" pitchFamily="34" charset="0"/>
              </a:rPr>
              <a:t>Testerzy przystępują do pracy </a:t>
            </a:r>
            <a:r>
              <a:rPr lang="pl-PL" sz="2200" b="1" dirty="0">
                <a:solidFill>
                  <a:srgbClr val="FF0000"/>
                </a:solidFill>
                <a:ea typeface="Open Sans Light" panose="020B0306030504020204" pitchFamily="34" charset="0"/>
                <a:cs typeface="Open Sans Light" panose="020B0306030504020204" pitchFamily="34" charset="0"/>
              </a:rPr>
              <a:t>bez przygotowanych wcześniej przypadków testowych</a:t>
            </a:r>
            <a:r>
              <a:rPr lang="pl-PL" sz="2200" dirty="0">
                <a:solidFill>
                  <a:schemeClr val="tx1">
                    <a:lumMod val="65000"/>
                    <a:lumOff val="35000"/>
                  </a:schemeClr>
                </a:solidFill>
                <a:ea typeface="Open Sans Light" panose="020B0306030504020204" pitchFamily="34" charset="0"/>
                <a:cs typeface="Open Sans Light" panose="020B0306030504020204" pitchFamily="34" charset="0"/>
              </a:rPr>
              <a:t> (test cases), ale za to z wyznaczonym celem.  </a:t>
            </a:r>
          </a:p>
          <a:p>
            <a:pPr marL="285750" indent="-285750" algn="just">
              <a:lnSpc>
                <a:spcPct val="100000"/>
              </a:lnSpc>
              <a:spcBef>
                <a:spcPts val="1200"/>
              </a:spcBef>
              <a:buSzPct val="80000"/>
              <a:buFontTx/>
              <a:buBlip>
                <a:blip r:embed="rId4"/>
              </a:buBlip>
            </a:pPr>
            <a:r>
              <a:rPr lang="pl-PL" sz="2200" dirty="0">
                <a:solidFill>
                  <a:schemeClr val="tx1">
                    <a:lumMod val="65000"/>
                    <a:lumOff val="35000"/>
                  </a:schemeClr>
                </a:solidFill>
                <a:ea typeface="Open Sans Light" panose="020B0306030504020204" pitchFamily="34" charset="0"/>
                <a:cs typeface="Open Sans Light" panose="020B0306030504020204" pitchFamily="34" charset="0"/>
              </a:rPr>
              <a:t>Tester eksploracyjny patrzy wielopłaszczyznowo, zwraca uwagę na wszystko, co widzi, wyłapuje zachowania „dziwne”, niezgodne z „duchem” aplikacji.</a:t>
            </a:r>
          </a:p>
          <a:p>
            <a:pPr marL="285750" indent="-285750" algn="just">
              <a:lnSpc>
                <a:spcPct val="100000"/>
              </a:lnSpc>
              <a:spcBef>
                <a:spcPts val="1200"/>
              </a:spcBef>
              <a:buSzPct val="80000"/>
              <a:buFontTx/>
              <a:buBlip>
                <a:blip r:embed="rId4"/>
              </a:buBlip>
            </a:pPr>
            <a:r>
              <a:rPr lang="pl-PL" sz="2200" dirty="0">
                <a:solidFill>
                  <a:schemeClr val="tx1">
                    <a:lumMod val="65000"/>
                    <a:lumOff val="35000"/>
                  </a:schemeClr>
                </a:solidFill>
                <a:ea typeface="Open Sans Light" panose="020B0306030504020204" pitchFamily="34" charset="0"/>
                <a:cs typeface="Open Sans Light" panose="020B0306030504020204" pitchFamily="34" charset="0"/>
              </a:rPr>
              <a:t>Technika idealnie nadaje się do testów aplikacji internetowych i jest szeroko stosowana w projektach informatycznych o niedostatecznej ilości dokumentacji</a:t>
            </a:r>
            <a:r>
              <a:rPr lang="pl-PL" sz="2400" dirty="0">
                <a:solidFill>
                  <a:schemeClr val="tx1">
                    <a:lumMod val="65000"/>
                    <a:lumOff val="35000"/>
                  </a:schemeClr>
                </a:solidFill>
                <a:ea typeface="Open Sans Light" panose="020B0306030504020204" pitchFamily="34" charset="0"/>
                <a:cs typeface="Open Sans Light" panose="020B0306030504020204" pitchFamily="34" charset="0"/>
              </a:rPr>
              <a:t>.</a:t>
            </a:r>
          </a:p>
        </p:txBody>
      </p:sp>
      <p:pic>
        <p:nvPicPr>
          <p:cNvPr id="8" name="Obraz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410112"/>
            <a:ext cx="4124261" cy="5447888"/>
          </a:xfrm>
          <a:prstGeom prst="rect">
            <a:avLst/>
          </a:prstGeom>
        </p:spPr>
      </p:pic>
    </p:spTree>
    <p:extLst>
      <p:ext uri="{BB962C8B-B14F-4D97-AF65-F5344CB8AC3E}">
        <p14:creationId xmlns:p14="http://schemas.microsoft.com/office/powerpoint/2010/main" val="1319803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3">
            <a:extLst>
              <a:ext uri="{FF2B5EF4-FFF2-40B4-BE49-F238E27FC236}">
                <a16:creationId xmlns:a16="http://schemas.microsoft.com/office/drawing/2014/main" id="{68E2862A-ADCD-42F7-9B0E-01C734EBAAAB}"/>
              </a:ext>
            </a:extLst>
          </p:cNvPr>
          <p:cNvGrpSpPr/>
          <p:nvPr/>
        </p:nvGrpSpPr>
        <p:grpSpPr>
          <a:xfrm>
            <a:off x="0" y="1124744"/>
            <a:ext cx="12191999" cy="5733256"/>
            <a:chOff x="0" y="1124744"/>
            <a:chExt cx="9147173" cy="5265730"/>
          </a:xfrm>
        </p:grpSpPr>
        <p:pic>
          <p:nvPicPr>
            <p:cNvPr id="3" name="Obraz 11">
              <a:extLst>
                <a:ext uri="{FF2B5EF4-FFF2-40B4-BE49-F238E27FC236}">
                  <a16:creationId xmlns:a16="http://schemas.microsoft.com/office/drawing/2014/main" id="{C70B5810-C13E-45CC-8EB1-5A4EBDB4F0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0352" y="1124744"/>
              <a:ext cx="2776821" cy="5265730"/>
            </a:xfrm>
            <a:prstGeom prst="rect">
              <a:avLst/>
            </a:prstGeom>
          </p:spPr>
        </p:pic>
        <p:sp>
          <p:nvSpPr>
            <p:cNvPr id="4" name="Rectangle 5">
              <a:extLst>
                <a:ext uri="{FF2B5EF4-FFF2-40B4-BE49-F238E27FC236}">
                  <a16:creationId xmlns:a16="http://schemas.microsoft.com/office/drawing/2014/main" id="{C39EF12F-27E6-4B1E-AC5D-134941D05576}"/>
                </a:ext>
              </a:extLst>
            </p:cNvPr>
            <p:cNvSpPr/>
            <p:nvPr/>
          </p:nvSpPr>
          <p:spPr>
            <a:xfrm>
              <a:off x="0" y="1124744"/>
              <a:ext cx="6370352" cy="52657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dirty="0">
                <a:solidFill>
                  <a:schemeClr val="bg1"/>
                </a:solidFill>
              </a:endParaRPr>
            </a:p>
            <a:p>
              <a:r>
                <a:rPr lang="en-US" sz="3200" b="1" spc="-1" dirty="0" err="1">
                  <a:solidFill>
                    <a:srgbClr val="FFC000"/>
                  </a:solidFill>
                  <a:uFill>
                    <a:solidFill>
                      <a:srgbClr val="FFFFFF"/>
                    </a:solidFill>
                  </a:uFill>
                  <a:latin typeface="Calibri"/>
                </a:rPr>
                <a:t>Testowanie</a:t>
              </a:r>
              <a:r>
                <a:rPr lang="en-US" sz="3200" b="1" spc="-1" dirty="0">
                  <a:solidFill>
                    <a:srgbClr val="FFC000"/>
                  </a:solidFill>
                  <a:uFill>
                    <a:solidFill>
                      <a:srgbClr val="FFFFFF"/>
                    </a:solidFill>
                  </a:uFill>
                  <a:latin typeface="Calibri"/>
                </a:rPr>
                <a:t> </a:t>
              </a:r>
              <a:r>
                <a:rPr lang="en-US" sz="3200" b="1" spc="-1" dirty="0" err="1">
                  <a:solidFill>
                    <a:srgbClr val="FFC000"/>
                  </a:solidFill>
                  <a:uFill>
                    <a:solidFill>
                      <a:srgbClr val="FFFFFF"/>
                    </a:solidFill>
                  </a:uFill>
                  <a:latin typeface="Calibri"/>
                </a:rPr>
                <a:t>na</a:t>
              </a:r>
              <a:r>
                <a:rPr lang="en-US" sz="3200" b="1" spc="-1" dirty="0">
                  <a:solidFill>
                    <a:srgbClr val="FFC000"/>
                  </a:solidFill>
                  <a:uFill>
                    <a:solidFill>
                      <a:srgbClr val="FFFFFF"/>
                    </a:solidFill>
                  </a:uFill>
                  <a:latin typeface="Calibri"/>
                </a:rPr>
                <a:t> </a:t>
              </a:r>
              <a:r>
                <a:rPr lang="en-US" sz="3200" b="1" spc="-1" dirty="0" err="1">
                  <a:solidFill>
                    <a:srgbClr val="FFC000"/>
                  </a:solidFill>
                  <a:uFill>
                    <a:solidFill>
                      <a:srgbClr val="FFFFFF"/>
                    </a:solidFill>
                  </a:uFill>
                  <a:latin typeface="Calibri"/>
                </a:rPr>
                <a:t>podstawie</a:t>
              </a:r>
              <a:r>
                <a:rPr lang="en-US" sz="3200" b="1" spc="-1" dirty="0">
                  <a:solidFill>
                    <a:srgbClr val="FFC000"/>
                  </a:solidFill>
                  <a:uFill>
                    <a:solidFill>
                      <a:srgbClr val="FFFFFF"/>
                    </a:solidFill>
                  </a:uFill>
                  <a:latin typeface="Calibri"/>
                </a:rPr>
                <a:t> </a:t>
              </a:r>
              <a:r>
                <a:rPr lang="en-US" sz="3200" b="1" spc="-1" dirty="0" err="1">
                  <a:solidFill>
                    <a:srgbClr val="FFC000"/>
                  </a:solidFill>
                  <a:uFill>
                    <a:solidFill>
                      <a:srgbClr val="FFFFFF"/>
                    </a:solidFill>
                  </a:uFill>
                  <a:latin typeface="Calibri"/>
                </a:rPr>
                <a:t>ryzyka</a:t>
              </a:r>
              <a:r>
                <a:rPr lang="en-US" sz="3200" spc="-1" dirty="0">
                  <a:solidFill>
                    <a:schemeClr val="bg1"/>
                  </a:solidFill>
                  <a:uFill>
                    <a:solidFill>
                      <a:srgbClr val="FFFFFF"/>
                    </a:solidFill>
                  </a:uFill>
                  <a:latin typeface="Calibri"/>
                </a:rPr>
                <a:t> - jest </a:t>
              </a:r>
              <a:r>
                <a:rPr lang="en-US" sz="3200" spc="-1" dirty="0" err="1">
                  <a:solidFill>
                    <a:schemeClr val="bg1"/>
                  </a:solidFill>
                  <a:uFill>
                    <a:solidFill>
                      <a:srgbClr val="FFFFFF"/>
                    </a:solidFill>
                  </a:uFill>
                  <a:latin typeface="Calibri"/>
                </a:rPr>
                <a:t>specyficznym</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rodzajem</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testowania</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nastawionym</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na</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wykrycie</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i</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dostarczenie</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informacji</a:t>
              </a:r>
              <a:r>
                <a:rPr lang="en-US" sz="3200" spc="-1" dirty="0">
                  <a:solidFill>
                    <a:schemeClr val="bg1"/>
                  </a:solidFill>
                  <a:uFill>
                    <a:solidFill>
                      <a:srgbClr val="FFFFFF"/>
                    </a:solidFill>
                  </a:uFill>
                  <a:latin typeface="Calibri"/>
                </a:rPr>
                <a:t> </a:t>
              </a:r>
              <a:endParaRPr lang="en-US" sz="3200" spc="-1" dirty="0">
                <a:solidFill>
                  <a:schemeClr val="bg1"/>
                </a:solidFill>
                <a:uFill>
                  <a:solidFill>
                    <a:srgbClr val="FFFFFF"/>
                  </a:solidFill>
                </a:uFill>
              </a:endParaRPr>
            </a:p>
            <a:p>
              <a:r>
                <a:rPr lang="en-US" sz="3200" spc="-1" dirty="0">
                  <a:solidFill>
                    <a:schemeClr val="bg1"/>
                  </a:solidFill>
                  <a:uFill>
                    <a:solidFill>
                      <a:srgbClr val="FFFFFF"/>
                    </a:solidFill>
                  </a:uFill>
                  <a:latin typeface="Calibri"/>
                </a:rPr>
                <a:t>o </a:t>
              </a:r>
              <a:r>
                <a:rPr lang="en-US" sz="3200" spc="-1" dirty="0" err="1">
                  <a:solidFill>
                    <a:schemeClr val="bg1"/>
                  </a:solidFill>
                  <a:uFill>
                    <a:solidFill>
                      <a:srgbClr val="FFFFFF"/>
                    </a:solidFill>
                  </a:uFill>
                  <a:latin typeface="Calibri"/>
                </a:rPr>
                <a:t>ryzykach</a:t>
              </a:r>
              <a:r>
                <a:rPr lang="en-US" sz="3200" spc="-1" dirty="0">
                  <a:solidFill>
                    <a:schemeClr val="bg1"/>
                  </a:solidFill>
                  <a:uFill>
                    <a:solidFill>
                      <a:srgbClr val="FFFFFF"/>
                    </a:solidFill>
                  </a:uFill>
                  <a:latin typeface="Calibri"/>
                </a:rPr>
                <a:t>.</a:t>
              </a:r>
              <a:endParaRPr lang="en-US" sz="3200" spc="-1" dirty="0">
                <a:solidFill>
                  <a:schemeClr val="bg1"/>
                </a:solidFill>
                <a:uFill>
                  <a:solidFill>
                    <a:srgbClr val="FFFFFF"/>
                  </a:solidFill>
                </a:uFill>
              </a:endParaRPr>
            </a:p>
            <a:p>
              <a:pPr>
                <a:lnSpc>
                  <a:spcPct val="100000"/>
                </a:lnSpc>
              </a:pPr>
              <a:endParaRPr lang="en-US" sz="3200" spc="-1" dirty="0">
                <a:solidFill>
                  <a:schemeClr val="bg1"/>
                </a:solidFill>
                <a:uFill>
                  <a:solidFill>
                    <a:srgbClr val="FFFFFF"/>
                  </a:solidFill>
                </a:uFill>
              </a:endParaRPr>
            </a:p>
            <a:p>
              <a:pPr>
                <a:lnSpc>
                  <a:spcPct val="100000"/>
                </a:lnSpc>
              </a:pPr>
              <a:r>
                <a:rPr lang="en-US" sz="3200" spc="-1" dirty="0">
                  <a:solidFill>
                    <a:schemeClr val="bg1"/>
                  </a:solidFill>
                  <a:uFill>
                    <a:solidFill>
                      <a:srgbClr val="FFFFFF"/>
                    </a:solidFill>
                  </a:uFill>
                  <a:latin typeface="Calibri"/>
                </a:rPr>
                <a:t>Jest to </a:t>
              </a:r>
              <a:r>
                <a:rPr lang="en-US" sz="3200" spc="-1" dirty="0" err="1">
                  <a:solidFill>
                    <a:schemeClr val="bg1"/>
                  </a:solidFill>
                  <a:uFill>
                    <a:solidFill>
                      <a:srgbClr val="FFFFFF"/>
                    </a:solidFill>
                  </a:uFill>
                  <a:latin typeface="Calibri"/>
                </a:rPr>
                <a:t>jedna</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ze</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strategii</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testowych</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metoda</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analityczna</a:t>
              </a:r>
              <a:r>
                <a:rPr lang="en-US" sz="3200" spc="-1" dirty="0">
                  <a:solidFill>
                    <a:schemeClr val="bg1"/>
                  </a:solidFill>
                  <a:uFill>
                    <a:solidFill>
                      <a:srgbClr val="FFFFFF"/>
                    </a:solidFill>
                  </a:uFill>
                  <a:latin typeface="Calibri"/>
                </a:rPr>
                <a:t>) w </a:t>
              </a:r>
              <a:r>
                <a:rPr lang="en-US" sz="3200" spc="-1" dirty="0" err="1">
                  <a:solidFill>
                    <a:schemeClr val="bg1"/>
                  </a:solidFill>
                  <a:uFill>
                    <a:solidFill>
                      <a:srgbClr val="FFFFFF"/>
                    </a:solidFill>
                  </a:uFill>
                  <a:latin typeface="Calibri"/>
                </a:rPr>
                <a:t>której</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testowanie</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koncentrowane</a:t>
              </a:r>
              <a:r>
                <a:rPr lang="en-US" sz="3200" spc="-1" dirty="0">
                  <a:solidFill>
                    <a:schemeClr val="bg1"/>
                  </a:solidFill>
                  <a:uFill>
                    <a:solidFill>
                      <a:srgbClr val="FFFFFF"/>
                    </a:solidFill>
                  </a:uFill>
                  <a:latin typeface="Calibri"/>
                </a:rPr>
                <a:t> jest w </a:t>
              </a:r>
              <a:r>
                <a:rPr lang="en-US" sz="3200" spc="-1" dirty="0" err="1">
                  <a:solidFill>
                    <a:schemeClr val="bg1"/>
                  </a:solidFill>
                  <a:uFill>
                    <a:solidFill>
                      <a:srgbClr val="FFFFFF"/>
                    </a:solidFill>
                  </a:uFill>
                  <a:latin typeface="Calibri"/>
                </a:rPr>
                <a:t>obszarach</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najwyższego</a:t>
              </a:r>
              <a:r>
                <a:rPr lang="en-US" sz="3200" spc="-1" dirty="0">
                  <a:solidFill>
                    <a:schemeClr val="bg1"/>
                  </a:solidFill>
                  <a:uFill>
                    <a:solidFill>
                      <a:srgbClr val="FFFFFF"/>
                    </a:solidFill>
                  </a:uFill>
                  <a:latin typeface="Calibri"/>
                </a:rPr>
                <a:t> </a:t>
              </a:r>
              <a:r>
                <a:rPr lang="en-US" sz="3200" spc="-1" dirty="0" err="1">
                  <a:solidFill>
                    <a:schemeClr val="bg1"/>
                  </a:solidFill>
                  <a:uFill>
                    <a:solidFill>
                      <a:srgbClr val="FFFFFF"/>
                    </a:solidFill>
                  </a:uFill>
                  <a:latin typeface="Calibri"/>
                </a:rPr>
                <a:t>zagrożenia</a:t>
              </a:r>
              <a:r>
                <a:rPr lang="en-US" sz="3200" spc="-1" dirty="0">
                  <a:solidFill>
                    <a:schemeClr val="bg1"/>
                  </a:solidFill>
                  <a:uFill>
                    <a:solidFill>
                      <a:srgbClr val="FFFFFF"/>
                    </a:solidFill>
                  </a:uFill>
                  <a:latin typeface="Calibri"/>
                </a:rPr>
                <a:t>. </a:t>
              </a:r>
              <a:endParaRPr lang="en-US" sz="3200" spc="-1" dirty="0">
                <a:solidFill>
                  <a:schemeClr val="bg1"/>
                </a:solidFill>
                <a:uFill>
                  <a:solidFill>
                    <a:srgbClr val="FFFFFF"/>
                  </a:solidFill>
                </a:uFill>
              </a:endParaRPr>
            </a:p>
            <a:p>
              <a:pPr marL="271463" lvl="1"/>
              <a:endParaRPr lang="pl-PL" sz="2400" dirty="0">
                <a:solidFill>
                  <a:srgbClr val="FFFFFF"/>
                </a:solidFill>
              </a:endParaRPr>
            </a:p>
            <a:p>
              <a:pPr marL="0" lvl="1"/>
              <a:endParaRPr lang="pl-PL" sz="1600" dirty="0">
                <a:solidFill>
                  <a:schemeClr val="bg1"/>
                </a:solidFill>
              </a:endParaRPr>
            </a:p>
          </p:txBody>
        </p:sp>
      </p:grpSp>
      <p:sp>
        <p:nvSpPr>
          <p:cNvPr id="5" name="Title 2">
            <a:extLst>
              <a:ext uri="{FF2B5EF4-FFF2-40B4-BE49-F238E27FC236}">
                <a16:creationId xmlns:a16="http://schemas.microsoft.com/office/drawing/2014/main" id="{6BFBA570-3EAF-4CE2-91A8-7CFB695FCECC}"/>
              </a:ext>
            </a:extLst>
          </p:cNvPr>
          <p:cNvSpPr txBox="1">
            <a:spLocks/>
          </p:cNvSpPr>
          <p:nvPr/>
        </p:nvSpPr>
        <p:spPr>
          <a:xfrm>
            <a:off x="785088" y="129372"/>
            <a:ext cx="9932917" cy="631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latin typeface="+mn-lt"/>
              </a:rPr>
              <a:t>Testowanie na podstawie ryzyka</a:t>
            </a:r>
            <a:endParaRPr lang="en-US" sz="4000" dirty="0">
              <a:latin typeface="+mn-lt"/>
            </a:endParaRPr>
          </a:p>
        </p:txBody>
      </p:sp>
    </p:spTree>
    <p:extLst>
      <p:ext uri="{BB962C8B-B14F-4D97-AF65-F5344CB8AC3E}">
        <p14:creationId xmlns:p14="http://schemas.microsoft.com/office/powerpoint/2010/main" val="2920891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51DB685B-0BD0-450D-AE47-1E139C8AB647}"/>
              </a:ext>
            </a:extLst>
          </p:cNvPr>
          <p:cNvSpPr/>
          <p:nvPr/>
        </p:nvSpPr>
        <p:spPr>
          <a:xfrm>
            <a:off x="0" y="1412610"/>
            <a:ext cx="8490856" cy="5445389"/>
          </a:xfrm>
          <a:prstGeom prst="rect">
            <a:avLst/>
          </a:prstGeom>
          <a:solidFill>
            <a:srgbClr val="DE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1463" lvl="1"/>
            <a:endParaRPr lang="pl-PL" sz="2400" dirty="0">
              <a:solidFill>
                <a:schemeClr val="bg1"/>
              </a:solidFill>
            </a:endParaRPr>
          </a:p>
          <a:p>
            <a:pPr>
              <a:lnSpc>
                <a:spcPct val="100000"/>
              </a:lnSpc>
            </a:pPr>
            <a:r>
              <a:rPr lang="en-US" sz="2800" spc="-1" dirty="0" err="1">
                <a:solidFill>
                  <a:schemeClr val="bg1"/>
                </a:solidFill>
                <a:uFill>
                  <a:solidFill>
                    <a:srgbClr val="FFFFFF"/>
                  </a:solidFill>
                </a:uFill>
                <a:latin typeface="Calibri"/>
              </a:rPr>
              <a:t>Podejm</a:t>
            </a:r>
            <a:r>
              <a:rPr lang="pl-PL" sz="2800" spc="-1" dirty="0">
                <a:solidFill>
                  <a:schemeClr val="bg1"/>
                </a:solidFill>
                <a:uFill>
                  <a:solidFill>
                    <a:srgbClr val="FFFFFF"/>
                  </a:solidFill>
                </a:uFill>
                <a:latin typeface="Calibri"/>
              </a:rPr>
              <a:t>ując</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decyzj</a:t>
            </a:r>
            <a:r>
              <a:rPr lang="pl-PL" sz="2800" spc="-1" dirty="0">
                <a:solidFill>
                  <a:schemeClr val="bg1"/>
                </a:solidFill>
                <a:uFill>
                  <a:solidFill>
                    <a:srgbClr val="FFFFFF"/>
                  </a:solidFill>
                </a:uFill>
                <a:latin typeface="Calibri"/>
              </a:rPr>
              <a:t>ę</a:t>
            </a:r>
            <a:r>
              <a:rPr lang="en-US" sz="2800" spc="-1" dirty="0">
                <a:solidFill>
                  <a:schemeClr val="bg1"/>
                </a:solidFill>
                <a:uFill>
                  <a:solidFill>
                    <a:srgbClr val="FFFFFF"/>
                  </a:solidFill>
                </a:uFill>
                <a:latin typeface="Calibri"/>
              </a:rPr>
              <a:t> </a:t>
            </a:r>
            <a:r>
              <a:rPr lang="en-US" sz="2800" b="1" spc="-1" dirty="0" err="1">
                <a:solidFill>
                  <a:schemeClr val="accent1">
                    <a:lumMod val="60000"/>
                    <a:lumOff val="40000"/>
                  </a:schemeClr>
                </a:solidFill>
                <a:uFill>
                  <a:solidFill>
                    <a:srgbClr val="FFFFFF"/>
                  </a:solidFill>
                </a:uFill>
                <a:latin typeface="Calibri"/>
              </a:rPr>
              <a:t>jak</a:t>
            </a:r>
            <a:r>
              <a:rPr lang="en-US" sz="2800" b="1" spc="-1" dirty="0">
                <a:solidFill>
                  <a:schemeClr val="accent1">
                    <a:lumMod val="60000"/>
                    <a:lumOff val="40000"/>
                  </a:schemeClr>
                </a:solidFill>
                <a:uFill>
                  <a:solidFill>
                    <a:srgbClr val="FFFFFF"/>
                  </a:solidFill>
                </a:uFill>
                <a:latin typeface="Calibri"/>
              </a:rPr>
              <a:t> </a:t>
            </a:r>
            <a:r>
              <a:rPr lang="en-US" sz="2800" b="1" spc="-1" dirty="0" err="1">
                <a:solidFill>
                  <a:schemeClr val="accent1">
                    <a:lumMod val="60000"/>
                    <a:lumOff val="40000"/>
                  </a:schemeClr>
                </a:solidFill>
                <a:uFill>
                  <a:solidFill>
                    <a:srgbClr val="FFFFFF"/>
                  </a:solidFill>
                </a:uFill>
                <a:latin typeface="Calibri"/>
              </a:rPr>
              <a:t>dużo</a:t>
            </a:r>
            <a:r>
              <a:rPr lang="en-US" sz="2800" b="1" spc="-1" dirty="0">
                <a:solidFill>
                  <a:schemeClr val="accent1">
                    <a:lumMod val="60000"/>
                    <a:lumOff val="40000"/>
                  </a:schemeClr>
                </a:solidFill>
                <a:uFill>
                  <a:solidFill>
                    <a:srgbClr val="FFFFFF"/>
                  </a:solidFill>
                </a:uFill>
                <a:latin typeface="Calibri"/>
              </a:rPr>
              <a:t> </a:t>
            </a:r>
            <a:r>
              <a:rPr lang="en-US" sz="2800" b="1" spc="-1" dirty="0" err="1">
                <a:solidFill>
                  <a:schemeClr val="accent1">
                    <a:lumMod val="60000"/>
                    <a:lumOff val="40000"/>
                  </a:schemeClr>
                </a:solidFill>
                <a:uFill>
                  <a:solidFill>
                    <a:srgbClr val="FFFFFF"/>
                  </a:solidFill>
                </a:uFill>
                <a:latin typeface="Calibri"/>
              </a:rPr>
              <a:t>testów</a:t>
            </a:r>
            <a:r>
              <a:rPr lang="en-US" sz="2800" b="1" spc="-1" dirty="0">
                <a:solidFill>
                  <a:schemeClr val="accent1">
                    <a:lumMod val="60000"/>
                    <a:lumOff val="40000"/>
                  </a:schemeClr>
                </a:solidFill>
                <a:uFill>
                  <a:solidFill>
                    <a:srgbClr val="FFFFFF"/>
                  </a:solidFill>
                </a:uFill>
                <a:latin typeface="Calibri"/>
              </a:rPr>
              <a:t> </a:t>
            </a:r>
            <a:r>
              <a:rPr lang="en-US" sz="2800" spc="-1" dirty="0" err="1">
                <a:solidFill>
                  <a:schemeClr val="bg1"/>
                </a:solidFill>
                <a:uFill>
                  <a:solidFill>
                    <a:srgbClr val="FFFFFF"/>
                  </a:solidFill>
                </a:uFill>
                <a:latin typeface="Calibri"/>
              </a:rPr>
              <a:t>należy</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wykonać</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powinno</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się</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wziąć</a:t>
            </a:r>
            <a:r>
              <a:rPr lang="en-US" sz="2800" spc="-1" dirty="0">
                <a:solidFill>
                  <a:schemeClr val="bg1"/>
                </a:solidFill>
                <a:uFill>
                  <a:solidFill>
                    <a:srgbClr val="FFFFFF"/>
                  </a:solidFill>
                </a:uFill>
                <a:latin typeface="Calibri"/>
              </a:rPr>
              <a:t> pod </a:t>
            </a:r>
            <a:r>
              <a:rPr lang="en-US" sz="2800" spc="-1" dirty="0" err="1">
                <a:solidFill>
                  <a:schemeClr val="bg1"/>
                </a:solidFill>
                <a:uFill>
                  <a:solidFill>
                    <a:srgbClr val="FFFFFF"/>
                  </a:solidFill>
                </a:uFill>
                <a:latin typeface="Calibri"/>
              </a:rPr>
              <a:t>uwagę</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poziom</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ryzyka</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włączając</a:t>
            </a:r>
            <a:r>
              <a:rPr lang="en-US" sz="2800" spc="-1" dirty="0">
                <a:solidFill>
                  <a:schemeClr val="bg1"/>
                </a:solidFill>
                <a:uFill>
                  <a:solidFill>
                    <a:srgbClr val="FFFFFF"/>
                  </a:solidFill>
                </a:uFill>
                <a:latin typeface="Calibri"/>
              </a:rPr>
              <a:t> w to </a:t>
            </a:r>
            <a:r>
              <a:rPr lang="en-US" sz="2800" spc="-1" dirty="0" err="1">
                <a:solidFill>
                  <a:schemeClr val="bg1"/>
                </a:solidFill>
                <a:uFill>
                  <a:solidFill>
                    <a:srgbClr val="FFFFFF"/>
                  </a:solidFill>
                </a:uFill>
                <a:latin typeface="Calibri"/>
              </a:rPr>
              <a:t>ryzyko</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techniczne</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ryzyko</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związane</a:t>
            </a:r>
            <a:r>
              <a:rPr lang="en-US" sz="2800" spc="-1" dirty="0">
                <a:solidFill>
                  <a:schemeClr val="bg1"/>
                </a:solidFill>
                <a:uFill>
                  <a:solidFill>
                    <a:srgbClr val="FFFFFF"/>
                  </a:solidFill>
                </a:uFill>
                <a:latin typeface="Calibri"/>
              </a:rPr>
              <a:t> z </a:t>
            </a:r>
            <a:r>
              <a:rPr lang="en-US" sz="2800" spc="-1" dirty="0" err="1">
                <a:solidFill>
                  <a:schemeClr val="bg1"/>
                </a:solidFill>
                <a:uFill>
                  <a:solidFill>
                    <a:srgbClr val="FFFFFF"/>
                  </a:solidFill>
                </a:uFill>
                <a:latin typeface="Calibri"/>
              </a:rPr>
              <a:t>bezpieczeństwem</a:t>
            </a:r>
            <a:r>
              <a:rPr lang="en-US" sz="2800" spc="-1" dirty="0">
                <a:solidFill>
                  <a:schemeClr val="bg1"/>
                </a:solidFill>
                <a:uFill>
                  <a:solidFill>
                    <a:srgbClr val="FFFFFF"/>
                  </a:solidFill>
                </a:uFill>
                <a:latin typeface="Calibri"/>
              </a:rPr>
              <a:t>, a </a:t>
            </a:r>
            <a:r>
              <a:rPr lang="en-US" sz="2800" spc="-1" dirty="0" err="1">
                <a:solidFill>
                  <a:schemeClr val="bg1"/>
                </a:solidFill>
                <a:uFill>
                  <a:solidFill>
                    <a:srgbClr val="FFFFFF"/>
                  </a:solidFill>
                </a:uFill>
                <a:latin typeface="Calibri"/>
              </a:rPr>
              <a:t>także</a:t>
            </a:r>
            <a:r>
              <a:rPr lang="en-US" sz="2800" spc="-1" dirty="0">
                <a:solidFill>
                  <a:schemeClr val="bg1"/>
                </a:solidFill>
                <a:uFill>
                  <a:solidFill>
                    <a:srgbClr val="FFFFFF"/>
                  </a:solidFill>
                </a:uFill>
                <a:latin typeface="Calibri"/>
              </a:rPr>
              <a:t> </a:t>
            </a:r>
            <a:r>
              <a:rPr lang="en-US" sz="2800" spc="-1" dirty="0" err="1">
                <a:solidFill>
                  <a:srgbClr val="FFFF00"/>
                </a:solidFill>
                <a:uFill>
                  <a:solidFill>
                    <a:srgbClr val="FFFFFF"/>
                  </a:solidFill>
                </a:uFill>
                <a:latin typeface="Calibri"/>
              </a:rPr>
              <a:t>ryzyko</a:t>
            </a:r>
            <a:r>
              <a:rPr lang="en-US" sz="2800" spc="-1" dirty="0">
                <a:solidFill>
                  <a:srgbClr val="FFFF00"/>
                </a:solidFill>
                <a:uFill>
                  <a:solidFill>
                    <a:srgbClr val="FFFFFF"/>
                  </a:solidFill>
                </a:uFill>
                <a:latin typeface="Calibri"/>
              </a:rPr>
              <a:t> </a:t>
            </a:r>
            <a:r>
              <a:rPr lang="en-US" sz="2800" spc="-1" dirty="0" err="1">
                <a:solidFill>
                  <a:srgbClr val="FFFF00"/>
                </a:solidFill>
                <a:uFill>
                  <a:solidFill>
                    <a:srgbClr val="FFFFFF"/>
                  </a:solidFill>
                </a:uFill>
                <a:latin typeface="Calibri"/>
              </a:rPr>
              <a:t>biznesowe</a:t>
            </a:r>
            <a:r>
              <a:rPr lang="en-US" sz="2800" spc="-1" dirty="0">
                <a:solidFill>
                  <a:srgbClr val="FFFF00"/>
                </a:solidFill>
                <a:uFill>
                  <a:solidFill>
                    <a:srgbClr val="FFFFFF"/>
                  </a:solidFill>
                </a:uFill>
                <a:latin typeface="Calibri"/>
              </a:rPr>
              <a:t> </a:t>
            </a:r>
            <a:r>
              <a:rPr lang="en-US" sz="2800" spc="-1" dirty="0" err="1">
                <a:solidFill>
                  <a:schemeClr val="bg1"/>
                </a:solidFill>
                <a:uFill>
                  <a:solidFill>
                    <a:srgbClr val="FFFFFF"/>
                  </a:solidFill>
                </a:uFill>
                <a:latin typeface="Calibri"/>
              </a:rPr>
              <a:t>oraz</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ograniczenia</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projektowe</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takie</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jak</a:t>
            </a:r>
            <a:r>
              <a:rPr lang="en-US" sz="2800" spc="-1" dirty="0">
                <a:solidFill>
                  <a:schemeClr val="bg1"/>
                </a:solidFill>
                <a:uFill>
                  <a:solidFill>
                    <a:srgbClr val="FFFFFF"/>
                  </a:solidFill>
                </a:uFill>
                <a:latin typeface="Calibri"/>
              </a:rPr>
              <a:t> </a:t>
            </a:r>
            <a:r>
              <a:rPr lang="en-US" sz="2800" spc="-1" dirty="0" err="1">
                <a:solidFill>
                  <a:srgbClr val="FFFF00"/>
                </a:solidFill>
                <a:uFill>
                  <a:solidFill>
                    <a:srgbClr val="FFFFFF"/>
                  </a:solidFill>
                </a:uFill>
                <a:latin typeface="Calibri"/>
              </a:rPr>
              <a:t>czas</a:t>
            </a:r>
            <a:r>
              <a:rPr lang="en-US" sz="2800" spc="-1" dirty="0">
                <a:solidFill>
                  <a:srgbClr val="FFFF00"/>
                </a:solidFill>
                <a:uFill>
                  <a:solidFill>
                    <a:srgbClr val="FFFFFF"/>
                  </a:solidFill>
                </a:uFill>
                <a:latin typeface="Calibri"/>
              </a:rPr>
              <a:t> </a:t>
            </a:r>
            <a:r>
              <a:rPr lang="en-US" sz="2800" spc="-1" dirty="0" err="1">
                <a:solidFill>
                  <a:srgbClr val="FFFF00"/>
                </a:solidFill>
                <a:uFill>
                  <a:solidFill>
                    <a:srgbClr val="FFFFFF"/>
                  </a:solidFill>
                </a:uFill>
                <a:latin typeface="Calibri"/>
              </a:rPr>
              <a:t>i</a:t>
            </a:r>
            <a:r>
              <a:rPr lang="en-US" sz="2800" spc="-1" dirty="0">
                <a:solidFill>
                  <a:srgbClr val="FFFF00"/>
                </a:solidFill>
                <a:uFill>
                  <a:solidFill>
                    <a:srgbClr val="FFFFFF"/>
                  </a:solidFill>
                </a:uFill>
                <a:latin typeface="Calibri"/>
              </a:rPr>
              <a:t> </a:t>
            </a:r>
            <a:r>
              <a:rPr lang="en-US" sz="2800" spc="-1" dirty="0" err="1">
                <a:solidFill>
                  <a:srgbClr val="FFFF00"/>
                </a:solidFill>
                <a:uFill>
                  <a:solidFill>
                    <a:srgbClr val="FFFFFF"/>
                  </a:solidFill>
                </a:uFill>
                <a:latin typeface="Calibri"/>
              </a:rPr>
              <a:t>budżet</a:t>
            </a:r>
            <a:r>
              <a:rPr lang="en-US" sz="2800" spc="-1" dirty="0">
                <a:solidFill>
                  <a:schemeClr val="bg1"/>
                </a:solidFill>
                <a:uFill>
                  <a:solidFill>
                    <a:srgbClr val="FFFFFF"/>
                  </a:solidFill>
                </a:uFill>
                <a:latin typeface="Calibri"/>
              </a:rPr>
              <a:t>.</a:t>
            </a:r>
            <a:endParaRPr lang="en-US" sz="2800" spc="-1" dirty="0">
              <a:solidFill>
                <a:schemeClr val="bg1"/>
              </a:solidFill>
              <a:uFill>
                <a:solidFill>
                  <a:srgbClr val="FFFFFF"/>
                </a:solidFill>
              </a:uFill>
            </a:endParaRPr>
          </a:p>
          <a:p>
            <a:pPr>
              <a:lnSpc>
                <a:spcPct val="90000"/>
              </a:lnSpc>
            </a:pPr>
            <a:endParaRPr lang="en-US" sz="2800" spc="-1" dirty="0">
              <a:solidFill>
                <a:schemeClr val="bg1"/>
              </a:solidFill>
              <a:uFill>
                <a:solidFill>
                  <a:srgbClr val="FFFFFF"/>
                </a:solidFill>
              </a:uFill>
            </a:endParaRPr>
          </a:p>
          <a:p>
            <a:pPr>
              <a:lnSpc>
                <a:spcPct val="100000"/>
              </a:lnSpc>
            </a:pPr>
            <a:r>
              <a:rPr lang="en-US" sz="2800" spc="-1" dirty="0" err="1">
                <a:solidFill>
                  <a:schemeClr val="bg1"/>
                </a:solidFill>
                <a:uFill>
                  <a:solidFill>
                    <a:srgbClr val="FFFFFF"/>
                  </a:solidFill>
                </a:uFill>
                <a:latin typeface="Calibri"/>
              </a:rPr>
              <a:t>Testowanie</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powinno</a:t>
            </a:r>
            <a:r>
              <a:rPr lang="en-US" sz="2800" spc="-1" dirty="0">
                <a:solidFill>
                  <a:schemeClr val="bg1"/>
                </a:solidFill>
                <a:uFill>
                  <a:solidFill>
                    <a:srgbClr val="FFFFFF"/>
                  </a:solidFill>
                </a:uFill>
                <a:latin typeface="Calibri"/>
              </a:rPr>
              <a:t> </a:t>
            </a:r>
            <a:r>
              <a:rPr lang="en-US" sz="2800" spc="-1" dirty="0" err="1">
                <a:solidFill>
                  <a:srgbClr val="FFFF00"/>
                </a:solidFill>
                <a:uFill>
                  <a:solidFill>
                    <a:srgbClr val="FFFFFF"/>
                  </a:solidFill>
                </a:uFill>
                <a:latin typeface="Calibri"/>
              </a:rPr>
              <a:t>dostarczać</a:t>
            </a:r>
            <a:r>
              <a:rPr lang="en-US" sz="2800" spc="-1" dirty="0">
                <a:solidFill>
                  <a:srgbClr val="FFFF00"/>
                </a:solidFill>
                <a:uFill>
                  <a:solidFill>
                    <a:srgbClr val="FFFFFF"/>
                  </a:solidFill>
                </a:uFill>
                <a:latin typeface="Calibri"/>
              </a:rPr>
              <a:t> </a:t>
            </a:r>
            <a:r>
              <a:rPr lang="en-US" sz="2800" spc="-1" dirty="0" err="1">
                <a:solidFill>
                  <a:srgbClr val="FFFF00"/>
                </a:solidFill>
                <a:uFill>
                  <a:solidFill>
                    <a:srgbClr val="FFFFFF"/>
                  </a:solidFill>
                </a:uFill>
                <a:latin typeface="Calibri"/>
              </a:rPr>
              <a:t>interesariuszom</a:t>
            </a:r>
            <a:r>
              <a:rPr lang="en-US" sz="2800" spc="-1" dirty="0">
                <a:solidFill>
                  <a:srgbClr val="FFFF00"/>
                </a:solidFill>
                <a:uFill>
                  <a:solidFill>
                    <a:srgbClr val="FFFFFF"/>
                  </a:solidFill>
                </a:uFill>
                <a:latin typeface="Calibri"/>
              </a:rPr>
              <a:t> </a:t>
            </a:r>
            <a:r>
              <a:rPr lang="en-US" sz="2800" spc="-1" dirty="0" err="1">
                <a:solidFill>
                  <a:schemeClr val="bg1"/>
                </a:solidFill>
                <a:uFill>
                  <a:solidFill>
                    <a:srgbClr val="FFFFFF"/>
                  </a:solidFill>
                </a:uFill>
                <a:latin typeface="Calibri"/>
              </a:rPr>
              <a:t>wystarczającej</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ilości</a:t>
            </a:r>
            <a:r>
              <a:rPr lang="en-US" sz="2800" spc="-1" dirty="0">
                <a:solidFill>
                  <a:schemeClr val="bg1"/>
                </a:solidFill>
                <a:uFill>
                  <a:solidFill>
                    <a:srgbClr val="FFFFFF"/>
                  </a:solidFill>
                </a:uFill>
                <a:latin typeface="Calibri"/>
              </a:rPr>
              <a:t> </a:t>
            </a:r>
            <a:r>
              <a:rPr lang="en-US" sz="2800" spc="-1" dirty="0" err="1">
                <a:solidFill>
                  <a:srgbClr val="FFFF00"/>
                </a:solidFill>
                <a:uFill>
                  <a:solidFill>
                    <a:srgbClr val="FFFFFF"/>
                  </a:solidFill>
                </a:uFill>
                <a:latin typeface="Calibri"/>
              </a:rPr>
              <a:t>informacji</a:t>
            </a:r>
            <a:r>
              <a:rPr lang="en-US" sz="2800" spc="-1" dirty="0">
                <a:solidFill>
                  <a:schemeClr val="bg1"/>
                </a:solidFill>
                <a:uFill>
                  <a:solidFill>
                    <a:srgbClr val="FFFFFF"/>
                  </a:solidFill>
                </a:uFill>
                <a:latin typeface="Calibri"/>
              </a:rPr>
              <a:t> </a:t>
            </a:r>
            <a:r>
              <a:rPr lang="en-US" sz="2800" spc="-1" dirty="0">
                <a:solidFill>
                  <a:srgbClr val="FFFF00"/>
                </a:solidFill>
                <a:uFill>
                  <a:solidFill>
                    <a:srgbClr val="FFFFFF"/>
                  </a:solidFill>
                </a:uFill>
                <a:latin typeface="Calibri"/>
              </a:rPr>
              <a:t>do </a:t>
            </a:r>
            <a:r>
              <a:rPr lang="en-US" sz="2800" spc="-1" dirty="0" err="1">
                <a:solidFill>
                  <a:srgbClr val="FFFF00"/>
                </a:solidFill>
                <a:uFill>
                  <a:solidFill>
                    <a:srgbClr val="FFFFFF"/>
                  </a:solidFill>
                </a:uFill>
                <a:latin typeface="Calibri"/>
              </a:rPr>
              <a:t>podjęcia</a:t>
            </a:r>
            <a:r>
              <a:rPr lang="en-US" sz="2800" spc="-1" dirty="0">
                <a:solidFill>
                  <a:srgbClr val="FFFF00"/>
                </a:solidFill>
                <a:uFill>
                  <a:solidFill>
                    <a:srgbClr val="FFFFFF"/>
                  </a:solidFill>
                </a:uFill>
                <a:latin typeface="Calibri"/>
              </a:rPr>
              <a:t> </a:t>
            </a:r>
            <a:r>
              <a:rPr lang="en-US" sz="2800" spc="-1" dirty="0" err="1">
                <a:solidFill>
                  <a:schemeClr val="bg1"/>
                </a:solidFill>
                <a:uFill>
                  <a:solidFill>
                    <a:srgbClr val="FFFFFF"/>
                  </a:solidFill>
                </a:uFill>
                <a:latin typeface="Calibri"/>
              </a:rPr>
              <a:t>świadomych</a:t>
            </a:r>
            <a:r>
              <a:rPr lang="en-US" sz="2800" spc="-1" dirty="0">
                <a:solidFill>
                  <a:schemeClr val="bg1"/>
                </a:solidFill>
                <a:uFill>
                  <a:solidFill>
                    <a:srgbClr val="FFFFFF"/>
                  </a:solidFill>
                </a:uFill>
                <a:latin typeface="Calibri"/>
              </a:rPr>
              <a:t> </a:t>
            </a:r>
            <a:r>
              <a:rPr lang="en-US" sz="2800" spc="-1" dirty="0" err="1">
                <a:solidFill>
                  <a:srgbClr val="FFFF00"/>
                </a:solidFill>
                <a:uFill>
                  <a:solidFill>
                    <a:srgbClr val="FFFFFF"/>
                  </a:solidFill>
                </a:uFill>
                <a:latin typeface="Calibri"/>
              </a:rPr>
              <a:t>decyzji</a:t>
            </a:r>
            <a:r>
              <a:rPr lang="en-US" sz="2800" spc="-1" dirty="0">
                <a:solidFill>
                  <a:srgbClr val="FFFF00"/>
                </a:solidFill>
                <a:uFill>
                  <a:solidFill>
                    <a:srgbClr val="FFFFFF"/>
                  </a:solidFill>
                </a:uFill>
                <a:latin typeface="Calibri"/>
              </a:rPr>
              <a:t> </a:t>
            </a:r>
            <a:r>
              <a:rPr lang="en-US" sz="2800" spc="-1" dirty="0">
                <a:solidFill>
                  <a:schemeClr val="bg1"/>
                </a:solidFill>
                <a:uFill>
                  <a:solidFill>
                    <a:srgbClr val="FFFFFF"/>
                  </a:solidFill>
                </a:uFill>
                <a:latin typeface="Calibri"/>
              </a:rPr>
              <a:t>o </a:t>
            </a:r>
            <a:r>
              <a:rPr lang="en-US" sz="2800" spc="-1" dirty="0" err="1">
                <a:solidFill>
                  <a:schemeClr val="bg1"/>
                </a:solidFill>
                <a:uFill>
                  <a:solidFill>
                    <a:srgbClr val="FFFFFF"/>
                  </a:solidFill>
                </a:uFill>
                <a:latin typeface="Calibri"/>
              </a:rPr>
              <a:t>dopuszczeniu</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testowanego</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oprogramowania</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lub</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systemu</a:t>
            </a:r>
            <a:r>
              <a:rPr lang="en-US" sz="2800" spc="-1" dirty="0">
                <a:solidFill>
                  <a:schemeClr val="bg1"/>
                </a:solidFill>
                <a:uFill>
                  <a:solidFill>
                    <a:srgbClr val="FFFFFF"/>
                  </a:solidFill>
                </a:uFill>
                <a:latin typeface="Calibri"/>
              </a:rPr>
              <a:t> do </a:t>
            </a:r>
            <a:r>
              <a:rPr lang="en-US" sz="2800" spc="-1" dirty="0" err="1">
                <a:solidFill>
                  <a:schemeClr val="bg1"/>
                </a:solidFill>
                <a:uFill>
                  <a:solidFill>
                    <a:srgbClr val="FFFFFF"/>
                  </a:solidFill>
                </a:uFill>
                <a:latin typeface="Calibri"/>
              </a:rPr>
              <a:t>następnej</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fazy</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rozwoju</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lub</a:t>
            </a:r>
            <a:r>
              <a:rPr lang="en-US" sz="2800" spc="-1" dirty="0">
                <a:solidFill>
                  <a:schemeClr val="bg1"/>
                </a:solidFill>
                <a:uFill>
                  <a:solidFill>
                    <a:srgbClr val="FFFFFF"/>
                  </a:solidFill>
                </a:uFill>
                <a:latin typeface="Calibri"/>
              </a:rPr>
              <a:t> </a:t>
            </a:r>
            <a:r>
              <a:rPr lang="en-US" sz="2800" spc="-1" dirty="0" err="1">
                <a:solidFill>
                  <a:schemeClr val="bg1"/>
                </a:solidFill>
                <a:uFill>
                  <a:solidFill>
                    <a:srgbClr val="FFFFFF"/>
                  </a:solidFill>
                </a:uFill>
                <a:latin typeface="Calibri"/>
              </a:rPr>
              <a:t>przekazaniu</a:t>
            </a:r>
            <a:r>
              <a:rPr lang="en-US" sz="2800" spc="-1" dirty="0">
                <a:solidFill>
                  <a:schemeClr val="bg1"/>
                </a:solidFill>
                <a:uFill>
                  <a:solidFill>
                    <a:srgbClr val="FFFFFF"/>
                  </a:solidFill>
                </a:uFill>
                <a:latin typeface="Calibri"/>
              </a:rPr>
              <a:t> go </a:t>
            </a:r>
            <a:r>
              <a:rPr lang="en-US" sz="2800" spc="-1" dirty="0" err="1">
                <a:solidFill>
                  <a:schemeClr val="bg1"/>
                </a:solidFill>
                <a:uFill>
                  <a:solidFill>
                    <a:srgbClr val="FFFFFF"/>
                  </a:solidFill>
                </a:uFill>
                <a:latin typeface="Calibri"/>
              </a:rPr>
              <a:t>klientowi</a:t>
            </a:r>
            <a:r>
              <a:rPr lang="en-US" sz="2800" spc="-1" dirty="0">
                <a:solidFill>
                  <a:schemeClr val="bg1"/>
                </a:solidFill>
                <a:uFill>
                  <a:solidFill>
                    <a:srgbClr val="FFFFFF"/>
                  </a:solidFill>
                </a:uFill>
                <a:latin typeface="Calibri"/>
              </a:rPr>
              <a:t>.</a:t>
            </a:r>
            <a:endParaRPr lang="en-US" sz="2800" spc="-1" dirty="0">
              <a:solidFill>
                <a:schemeClr val="bg1"/>
              </a:solidFill>
              <a:uFill>
                <a:solidFill>
                  <a:srgbClr val="FFFFFF"/>
                </a:solidFill>
              </a:uFill>
            </a:endParaRPr>
          </a:p>
          <a:p>
            <a:pPr marL="0" lvl="1"/>
            <a:endParaRPr lang="pl-PL" sz="1600" dirty="0">
              <a:solidFill>
                <a:schemeClr val="bg1"/>
              </a:solidFill>
            </a:endParaRPr>
          </a:p>
        </p:txBody>
      </p:sp>
      <p:pic>
        <p:nvPicPr>
          <p:cNvPr id="5" name="Obraz 11">
            <a:extLst>
              <a:ext uri="{FF2B5EF4-FFF2-40B4-BE49-F238E27FC236}">
                <a16:creationId xmlns:a16="http://schemas.microsoft.com/office/drawing/2014/main" id="{4CF56938-09B4-4F27-8EFB-792840AFF6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9616" y="1412611"/>
            <a:ext cx="3701144" cy="5445388"/>
          </a:xfrm>
          <a:prstGeom prst="rect">
            <a:avLst/>
          </a:prstGeom>
        </p:spPr>
      </p:pic>
      <p:sp>
        <p:nvSpPr>
          <p:cNvPr id="6" name="TextShape 2">
            <a:extLst>
              <a:ext uri="{FF2B5EF4-FFF2-40B4-BE49-F238E27FC236}">
                <a16:creationId xmlns:a16="http://schemas.microsoft.com/office/drawing/2014/main" id="{06E7B785-71E1-447F-A16A-B97AD9491F23}"/>
              </a:ext>
            </a:extLst>
          </p:cNvPr>
          <p:cNvSpPr txBox="1"/>
          <p:nvPr/>
        </p:nvSpPr>
        <p:spPr>
          <a:xfrm>
            <a:off x="637760" y="0"/>
            <a:ext cx="10515240" cy="1325160"/>
          </a:xfrm>
          <a:prstGeom prst="rect">
            <a:avLst/>
          </a:prstGeom>
          <a:noFill/>
          <a:ln>
            <a:noFill/>
          </a:ln>
        </p:spPr>
        <p:txBody>
          <a:bodyPr anchor="ctr"/>
          <a:lstStyle/>
          <a:p>
            <a:pPr>
              <a:lnSpc>
                <a:spcPct val="90000"/>
              </a:lnSpc>
            </a:pPr>
            <a:r>
              <a:rPr lang="en-US" sz="4400" spc="-1" dirty="0" err="1">
                <a:solidFill>
                  <a:srgbClr val="000000"/>
                </a:solidFill>
                <a:uFill>
                  <a:solidFill>
                    <a:srgbClr val="FFFFFF"/>
                  </a:solidFill>
                </a:uFill>
              </a:rPr>
              <a:t>Kiedy</a:t>
            </a:r>
            <a:r>
              <a:rPr lang="en-US" sz="4400" spc="-1" dirty="0">
                <a:solidFill>
                  <a:srgbClr val="000000"/>
                </a:solidFill>
                <a:uFill>
                  <a:solidFill>
                    <a:srgbClr val="FFFFFF"/>
                  </a:solidFill>
                </a:uFill>
              </a:rPr>
              <a:t> </a:t>
            </a:r>
            <a:r>
              <a:rPr lang="en-US" sz="4400" spc="-1" dirty="0" err="1">
                <a:solidFill>
                  <a:srgbClr val="000000"/>
                </a:solidFill>
                <a:uFill>
                  <a:solidFill>
                    <a:srgbClr val="FFFFFF"/>
                  </a:solidFill>
                </a:uFill>
              </a:rPr>
              <a:t>zakończyć</a:t>
            </a:r>
            <a:r>
              <a:rPr lang="en-US" sz="4400" spc="-1" dirty="0">
                <a:solidFill>
                  <a:srgbClr val="000000"/>
                </a:solidFill>
                <a:uFill>
                  <a:solidFill>
                    <a:srgbClr val="FFFFFF"/>
                  </a:solidFill>
                </a:uFill>
              </a:rPr>
              <a:t> </a:t>
            </a:r>
            <a:r>
              <a:rPr lang="en-US" sz="4400" spc="-1" dirty="0" err="1">
                <a:solidFill>
                  <a:srgbClr val="000000"/>
                </a:solidFill>
                <a:uFill>
                  <a:solidFill>
                    <a:srgbClr val="FFFFFF"/>
                  </a:solidFill>
                </a:uFill>
              </a:rPr>
              <a:t>testowani</a:t>
            </a:r>
            <a:r>
              <a:rPr lang="pl-PL" sz="4400" spc="-1" dirty="0">
                <a:solidFill>
                  <a:srgbClr val="000000"/>
                </a:solidFill>
                <a:uFill>
                  <a:solidFill>
                    <a:srgbClr val="FFFFFF"/>
                  </a:solidFill>
                </a:uFill>
              </a:rPr>
              <a:t>e</a:t>
            </a:r>
            <a:endParaRPr lang="en-US" sz="2400" spc="-1" dirty="0">
              <a:solidFill>
                <a:srgbClr val="000000"/>
              </a:solidFill>
              <a:uFill>
                <a:solidFill>
                  <a:srgbClr val="FFFFFF"/>
                </a:solidFill>
              </a:uFill>
            </a:endParaRPr>
          </a:p>
          <a:p>
            <a:pPr>
              <a:lnSpc>
                <a:spcPct val="90000"/>
              </a:lnSpc>
            </a:pPr>
            <a:endParaRPr lang="pl-PL" sz="180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30767133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Przypadek testowy – Test Case</a:t>
            </a:r>
            <a:endParaRPr lang="pl-PL" sz="1800" strike="noStrike" spc="-1">
              <a:solidFill>
                <a:srgbClr val="000000"/>
              </a:solidFill>
              <a:uFill>
                <a:solidFill>
                  <a:srgbClr val="FFFFFF"/>
                </a:solidFill>
              </a:uFill>
              <a:latin typeface="Calibri"/>
            </a:endParaRPr>
          </a:p>
        </p:txBody>
      </p:sp>
      <p:sp>
        <p:nvSpPr>
          <p:cNvPr id="4" name="Rectangle 5">
            <a:extLst>
              <a:ext uri="{FF2B5EF4-FFF2-40B4-BE49-F238E27FC236}">
                <a16:creationId xmlns:a16="http://schemas.microsoft.com/office/drawing/2014/main" id="{AAF2E90D-4A21-4F46-A9D5-C6EB086F3A08}"/>
              </a:ext>
            </a:extLst>
          </p:cNvPr>
          <p:cNvSpPr/>
          <p:nvPr/>
        </p:nvSpPr>
        <p:spPr>
          <a:xfrm>
            <a:off x="0" y="1597898"/>
            <a:ext cx="8407021" cy="52657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400" b="1" dirty="0">
              <a:solidFill>
                <a:schemeClr val="bg1"/>
              </a:solidFill>
            </a:endParaRPr>
          </a:p>
          <a:p>
            <a:r>
              <a:rPr lang="pl-PL" sz="3200" spc="-1" dirty="0">
                <a:solidFill>
                  <a:srgbClr val="000000"/>
                </a:solidFill>
                <a:uFill>
                  <a:solidFill>
                    <a:srgbClr val="FFFFFF"/>
                  </a:solidFill>
                </a:uFill>
                <a:latin typeface="Calibri"/>
              </a:rPr>
              <a:t>„</a:t>
            </a:r>
            <a:r>
              <a:rPr lang="pl-PL" sz="3200" b="1" spc="-1" dirty="0">
                <a:solidFill>
                  <a:srgbClr val="FFC000"/>
                </a:solidFill>
                <a:uFill>
                  <a:solidFill>
                    <a:srgbClr val="FFFFFF"/>
                  </a:solidFill>
                </a:uFill>
                <a:latin typeface="Calibri"/>
              </a:rPr>
              <a:t>Przypadek testowy</a:t>
            </a:r>
            <a:r>
              <a:rPr lang="pl-PL" sz="3200" spc="-1" dirty="0">
                <a:solidFill>
                  <a:srgbClr val="000000"/>
                </a:solidFill>
                <a:uFill>
                  <a:solidFill>
                    <a:srgbClr val="FFFFFF"/>
                  </a:solidFill>
                </a:uFill>
                <a:latin typeface="Calibri"/>
              </a:rPr>
              <a:t>” to zbiór </a:t>
            </a:r>
            <a:r>
              <a:rPr lang="pl-PL" sz="3200" spc="-1" dirty="0">
                <a:solidFill>
                  <a:schemeClr val="accent2"/>
                </a:solidFill>
                <a:uFill>
                  <a:solidFill>
                    <a:srgbClr val="FFFFFF"/>
                  </a:solidFill>
                </a:uFill>
                <a:latin typeface="Calibri"/>
              </a:rPr>
              <a:t>danych wejściowych, wstępnych warunków wykonania, oczekiwanych rezultatów </a:t>
            </a:r>
            <a:r>
              <a:rPr lang="pl-PL" sz="3200" spc="-1" dirty="0">
                <a:solidFill>
                  <a:srgbClr val="000000"/>
                </a:solidFill>
                <a:uFill>
                  <a:solidFill>
                    <a:srgbClr val="FFFFFF"/>
                  </a:solidFill>
                </a:uFill>
                <a:latin typeface="Calibri"/>
              </a:rPr>
              <a:t>i końcowych warunków wykonania opracowany w określonym celu lub dla warunku testowego, jak wykonanie pewnej ścieżki programu lub zweryfikowanie zgodności z konkretnymi wymaganiami.”</a:t>
            </a:r>
          </a:p>
          <a:p>
            <a:pPr>
              <a:lnSpc>
                <a:spcPct val="100000"/>
              </a:lnSpc>
            </a:pPr>
            <a:endParaRPr lang="pl-PL" sz="2800" spc="-1" dirty="0">
              <a:solidFill>
                <a:srgbClr val="000000"/>
              </a:solidFill>
              <a:uFill>
                <a:solidFill>
                  <a:srgbClr val="FFFFFF"/>
                </a:solidFill>
              </a:uFill>
              <a:latin typeface="Calibri"/>
            </a:endParaRPr>
          </a:p>
          <a:p>
            <a:pPr>
              <a:lnSpc>
                <a:spcPct val="100000"/>
              </a:lnSpc>
            </a:pPr>
            <a:r>
              <a:rPr lang="pl-PL" sz="2000" i="1" spc="-1" dirty="0">
                <a:solidFill>
                  <a:srgbClr val="000000"/>
                </a:solidFill>
                <a:uFill>
                  <a:solidFill>
                    <a:srgbClr val="FFFFFF"/>
                  </a:solidFill>
                </a:uFill>
                <a:latin typeface="Calibri"/>
              </a:rPr>
              <a:t>Definicja ze standardu IEEE 610 </a:t>
            </a:r>
            <a:r>
              <a:rPr lang="pl-PL" sz="2000" b="1" i="1" spc="-1" dirty="0">
                <a:solidFill>
                  <a:srgbClr val="000000"/>
                </a:solidFill>
                <a:uFill>
                  <a:solidFill>
                    <a:srgbClr val="FFFFFF"/>
                  </a:solidFill>
                </a:uFill>
                <a:latin typeface="Calibri"/>
              </a:rPr>
              <a:t>(IEEE Standard Glossary of Software Engineering Terminology)</a:t>
            </a:r>
            <a:endParaRPr lang="pl-PL" sz="2800" spc="-1" dirty="0">
              <a:solidFill>
                <a:srgbClr val="000000"/>
              </a:solidFill>
              <a:uFill>
                <a:solidFill>
                  <a:srgbClr val="FFFFFF"/>
                </a:solidFill>
              </a:uFill>
              <a:latin typeface="Calibri"/>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pic>
        <p:nvPicPr>
          <p:cNvPr id="5" name="Picture 2" descr="Related image">
            <a:extLst>
              <a:ext uri="{FF2B5EF4-FFF2-40B4-BE49-F238E27FC236}">
                <a16:creationId xmlns:a16="http://schemas.microsoft.com/office/drawing/2014/main" id="{C15CC10E-5EEF-4741-9432-5B52E597B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021" y="1597898"/>
            <a:ext cx="3784379" cy="526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553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838080" y="365040"/>
            <a:ext cx="10515240" cy="1325160"/>
          </a:xfrm>
          <a:prstGeom prst="rect">
            <a:avLst/>
          </a:prstGeom>
          <a:noFill/>
          <a:ln>
            <a:noFill/>
          </a:ln>
        </p:spPr>
        <p:txBody>
          <a:bodyPr anchor="ctr"/>
          <a:lstStyle/>
          <a:p>
            <a:pPr>
              <a:lnSpc>
                <a:spcPct val="90000"/>
              </a:lnSpc>
            </a:pPr>
            <a:r>
              <a:rPr lang="pl-PL" sz="4400" strike="noStrike" spc="-1">
                <a:solidFill>
                  <a:srgbClr val="000000"/>
                </a:solidFill>
                <a:uFill>
                  <a:solidFill>
                    <a:srgbClr val="FFFFFF"/>
                  </a:solidFill>
                </a:uFill>
                <a:latin typeface="Calibri Light"/>
              </a:rPr>
              <a:t>Przypadek testowy – Test Case</a:t>
            </a:r>
            <a:endParaRPr lang="pl-PL" sz="1800" strike="noStrike" spc="-1">
              <a:solidFill>
                <a:srgbClr val="000000"/>
              </a:solidFill>
              <a:uFill>
                <a:solidFill>
                  <a:srgbClr val="FFFFFF"/>
                </a:solidFill>
              </a:uFill>
              <a:latin typeface="Calibri"/>
            </a:endParaRPr>
          </a:p>
        </p:txBody>
      </p:sp>
      <p:sp>
        <p:nvSpPr>
          <p:cNvPr id="4" name="Rectangle 5">
            <a:extLst>
              <a:ext uri="{FF2B5EF4-FFF2-40B4-BE49-F238E27FC236}">
                <a16:creationId xmlns:a16="http://schemas.microsoft.com/office/drawing/2014/main" id="{AAF2E90D-4A21-4F46-A9D5-C6EB086F3A08}"/>
              </a:ext>
            </a:extLst>
          </p:cNvPr>
          <p:cNvSpPr/>
          <p:nvPr/>
        </p:nvSpPr>
        <p:spPr>
          <a:xfrm>
            <a:off x="0" y="1597898"/>
            <a:ext cx="8407021" cy="52657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nSpc>
                <a:spcPts val="2400"/>
              </a:lnSpc>
            </a:pPr>
            <a:endParaRPr lang="pl-PL" sz="2800" b="1" dirty="0">
              <a:solidFill>
                <a:schemeClr val="bg1"/>
              </a:solidFill>
            </a:endParaRPr>
          </a:p>
          <a:p>
            <a:pPr>
              <a:lnSpc>
                <a:spcPct val="100000"/>
              </a:lnSpc>
            </a:pPr>
            <a:r>
              <a:rPr lang="pl-PL" sz="2800" spc="-1" dirty="0">
                <a:solidFill>
                  <a:srgbClr val="000000"/>
                </a:solidFill>
                <a:uFill>
                  <a:solidFill>
                    <a:srgbClr val="FFFFFF"/>
                  </a:solidFill>
                </a:uFill>
                <a:latin typeface="Calibri"/>
              </a:rPr>
              <a:t>definicji jest wiele, np.:</a:t>
            </a:r>
            <a:br>
              <a:rPr lang="pl-PL" sz="2800" spc="-1" dirty="0">
                <a:solidFill>
                  <a:srgbClr val="000000"/>
                </a:solidFill>
                <a:uFill>
                  <a:solidFill>
                    <a:srgbClr val="FFFFFF"/>
                  </a:solidFill>
                </a:uFill>
                <a:latin typeface="Calibri"/>
              </a:rPr>
            </a:br>
            <a:endParaRPr lang="pl-PL" sz="2800" spc="-1" dirty="0">
              <a:solidFill>
                <a:srgbClr val="000000"/>
              </a:solidFill>
              <a:uFill>
                <a:solidFill>
                  <a:srgbClr val="FFFFFF"/>
                </a:solidFill>
              </a:uFill>
              <a:latin typeface="Calibri"/>
            </a:endParaRPr>
          </a:p>
          <a:p>
            <a:pPr marL="228600" indent="-228240">
              <a:lnSpc>
                <a:spcPct val="90000"/>
              </a:lnSpc>
              <a:buClr>
                <a:srgbClr val="000000"/>
              </a:buClr>
              <a:buFont typeface="Arial"/>
              <a:buChar char="•"/>
            </a:pPr>
            <a:r>
              <a:rPr lang="pl-PL" sz="2400" spc="-1" dirty="0">
                <a:solidFill>
                  <a:srgbClr val="000000"/>
                </a:solidFill>
                <a:uFill>
                  <a:solidFill>
                    <a:srgbClr val="FFFFFF"/>
                  </a:solidFill>
                </a:uFill>
                <a:latin typeface="Calibri"/>
              </a:rPr>
              <a:t>Dokumentacja określająca </a:t>
            </a:r>
            <a:r>
              <a:rPr lang="pl-PL" sz="2400" b="1" spc="-1" dirty="0">
                <a:solidFill>
                  <a:srgbClr val="000000"/>
                </a:solidFill>
                <a:uFill>
                  <a:solidFill>
                    <a:srgbClr val="FFFFFF"/>
                  </a:solidFill>
                </a:uFill>
                <a:latin typeface="Calibri"/>
              </a:rPr>
              <a:t>dane wejściowe, spodziewane rezultaty oraz warunki wykonania testu</a:t>
            </a:r>
            <a:r>
              <a:rPr lang="pl-PL" sz="2400" spc="-1" dirty="0">
                <a:solidFill>
                  <a:srgbClr val="000000"/>
                </a:solidFill>
                <a:uFill>
                  <a:solidFill>
                    <a:srgbClr val="FFFFFF"/>
                  </a:solidFill>
                </a:uFill>
                <a:latin typeface="Calibri"/>
              </a:rPr>
              <a:t> (IEEE </a:t>
            </a:r>
            <a:r>
              <a:rPr lang="pl-PL" sz="2400" spc="-1" dirty="0" err="1">
                <a:solidFill>
                  <a:srgbClr val="000000"/>
                </a:solidFill>
                <a:uFill>
                  <a:solidFill>
                    <a:srgbClr val="FFFFFF"/>
                  </a:solidFill>
                </a:uFill>
                <a:latin typeface="Calibri"/>
              </a:rPr>
              <a:t>Std</a:t>
            </a:r>
            <a:r>
              <a:rPr lang="pl-PL" sz="2400" spc="-1" dirty="0">
                <a:solidFill>
                  <a:srgbClr val="000000"/>
                </a:solidFill>
                <a:uFill>
                  <a:solidFill>
                    <a:srgbClr val="FFFFFF"/>
                  </a:solidFill>
                </a:uFill>
                <a:latin typeface="Calibri"/>
              </a:rPr>
              <a:t> 829-1983).</a:t>
            </a:r>
          </a:p>
          <a:p>
            <a:pPr marL="228600" indent="-228240">
              <a:lnSpc>
                <a:spcPct val="90000"/>
              </a:lnSpc>
              <a:buClr>
                <a:srgbClr val="000000"/>
              </a:buClr>
              <a:buFont typeface="Arial"/>
              <a:buChar char="•"/>
            </a:pPr>
            <a:r>
              <a:rPr lang="pl-PL" sz="2400" spc="-1" dirty="0">
                <a:solidFill>
                  <a:srgbClr val="000000"/>
                </a:solidFill>
                <a:uFill>
                  <a:solidFill>
                    <a:srgbClr val="FFFFFF"/>
                  </a:solidFill>
                </a:uFill>
                <a:latin typeface="Calibri"/>
              </a:rPr>
              <a:t>Przypadki testowe są </a:t>
            </a:r>
            <a:r>
              <a:rPr lang="pl-PL" sz="2400" b="1" spc="-1" dirty="0">
                <a:solidFill>
                  <a:srgbClr val="000000"/>
                </a:solidFill>
                <a:uFill>
                  <a:solidFill>
                    <a:srgbClr val="FFFFFF"/>
                  </a:solidFill>
                </a:uFill>
                <a:latin typeface="Calibri"/>
              </a:rPr>
              <a:t>szczególnymi danymi wejściowymi</a:t>
            </a:r>
            <a:r>
              <a:rPr lang="pl-PL" sz="2400" spc="-1" dirty="0">
                <a:solidFill>
                  <a:srgbClr val="000000"/>
                </a:solidFill>
                <a:uFill>
                  <a:solidFill>
                    <a:srgbClr val="FFFFFF"/>
                  </a:solidFill>
                </a:uFill>
                <a:latin typeface="Calibri"/>
              </a:rPr>
              <a:t>, których używamy oraz procedurami, których przestrzegamy testując oprogramowanie (Ron Patton, 2001).</a:t>
            </a:r>
          </a:p>
          <a:p>
            <a:pPr marL="228600" indent="-228240">
              <a:lnSpc>
                <a:spcPct val="90000"/>
              </a:lnSpc>
              <a:buClr>
                <a:srgbClr val="000000"/>
              </a:buClr>
              <a:buFont typeface="Arial"/>
              <a:buChar char="•"/>
            </a:pPr>
            <a:r>
              <a:rPr lang="pl-PL" sz="2400" spc="-1" dirty="0">
                <a:solidFill>
                  <a:srgbClr val="000000"/>
                </a:solidFill>
                <a:uFill>
                  <a:solidFill>
                    <a:srgbClr val="FFFFFF"/>
                  </a:solidFill>
                </a:uFill>
                <a:latin typeface="Calibri"/>
              </a:rPr>
              <a:t>Przypadek testowy to </a:t>
            </a:r>
            <a:r>
              <a:rPr lang="pl-PL" sz="2400" b="1" spc="-1" dirty="0">
                <a:solidFill>
                  <a:srgbClr val="000000"/>
                </a:solidFill>
                <a:uFill>
                  <a:solidFill>
                    <a:srgbClr val="FFFFFF"/>
                  </a:solidFill>
                </a:uFill>
                <a:latin typeface="Calibri"/>
              </a:rPr>
              <a:t>pytanie, które zadajemy programowi</a:t>
            </a:r>
            <a:r>
              <a:rPr lang="pl-PL" sz="2400" spc="-1" dirty="0">
                <a:solidFill>
                  <a:srgbClr val="000000"/>
                </a:solidFill>
                <a:uFill>
                  <a:solidFill>
                    <a:srgbClr val="FFFFFF"/>
                  </a:solidFill>
                </a:uFill>
                <a:latin typeface="Calibri"/>
              </a:rPr>
              <a:t>, aby uzyskać informację. Pytanie może być sformułowane na wiele sposobów, w zależności od tego, jaką informację chcemy uzyskać (</a:t>
            </a:r>
            <a:r>
              <a:rPr lang="pl-PL" sz="2400" spc="-1" dirty="0" err="1">
                <a:solidFill>
                  <a:srgbClr val="000000"/>
                </a:solidFill>
                <a:uFill>
                  <a:solidFill>
                    <a:srgbClr val="FFFFFF"/>
                  </a:solidFill>
                </a:uFill>
                <a:latin typeface="Calibri"/>
              </a:rPr>
              <a:t>Cem</a:t>
            </a:r>
            <a:r>
              <a:rPr lang="pl-PL" sz="2400" spc="-1" dirty="0">
                <a:solidFill>
                  <a:srgbClr val="000000"/>
                </a:solidFill>
                <a:uFill>
                  <a:solidFill>
                    <a:srgbClr val="FFFFFF"/>
                  </a:solidFill>
                </a:uFill>
                <a:latin typeface="Calibri"/>
              </a:rPr>
              <a:t> </a:t>
            </a:r>
            <a:r>
              <a:rPr lang="pl-PL" sz="2400" spc="-1" dirty="0" err="1">
                <a:solidFill>
                  <a:srgbClr val="000000"/>
                </a:solidFill>
                <a:uFill>
                  <a:solidFill>
                    <a:srgbClr val="FFFFFF"/>
                  </a:solidFill>
                </a:uFill>
                <a:latin typeface="Calibri"/>
              </a:rPr>
              <a:t>Kaner</a:t>
            </a:r>
            <a:r>
              <a:rPr lang="pl-PL" sz="2400" spc="-1" dirty="0">
                <a:solidFill>
                  <a:srgbClr val="000000"/>
                </a:solidFill>
                <a:uFill>
                  <a:solidFill>
                    <a:srgbClr val="FFFFFF"/>
                  </a:solidFill>
                </a:uFill>
                <a:latin typeface="Calibri"/>
              </a:rPr>
              <a:t>).</a:t>
            </a:r>
            <a:br>
              <a:rPr lang="pl-PL" sz="2400" spc="-1" dirty="0">
                <a:solidFill>
                  <a:srgbClr val="000000"/>
                </a:solidFill>
                <a:uFill>
                  <a:solidFill>
                    <a:srgbClr val="FFFFFF"/>
                  </a:solidFill>
                </a:uFill>
                <a:latin typeface="Calibri"/>
              </a:rPr>
            </a:br>
            <a:endParaRPr lang="pl-PL" sz="2400" spc="-1" dirty="0">
              <a:solidFill>
                <a:srgbClr val="000000"/>
              </a:solidFill>
              <a:uFill>
                <a:solidFill>
                  <a:srgbClr val="FFFFFF"/>
                </a:solidFill>
              </a:uFill>
              <a:latin typeface="Calibri"/>
            </a:endParaRPr>
          </a:p>
          <a:p>
            <a:pPr marL="360" algn="ctr">
              <a:lnSpc>
                <a:spcPct val="90000"/>
              </a:lnSpc>
              <a:buClr>
                <a:srgbClr val="000000"/>
              </a:buClr>
            </a:pPr>
            <a:r>
              <a:rPr lang="pl-PL" sz="2800" spc="-1" dirty="0">
                <a:solidFill>
                  <a:srgbClr val="FF0000"/>
                </a:solidFill>
                <a:uFill>
                  <a:solidFill>
                    <a:srgbClr val="FFFFFF"/>
                  </a:solidFill>
                </a:uFill>
                <a:latin typeface="Calibri"/>
              </a:rPr>
              <a:t>Każdy przypadek ma swój </a:t>
            </a:r>
            <a:r>
              <a:rPr lang="pl-PL" sz="2800" b="1" spc="-1" dirty="0">
                <a:solidFill>
                  <a:srgbClr val="FF0000"/>
                </a:solidFill>
                <a:uFill>
                  <a:solidFill>
                    <a:srgbClr val="FFFFFF"/>
                  </a:solidFill>
                </a:uFill>
                <a:latin typeface="Calibri"/>
              </a:rPr>
              <a:t>CEL</a:t>
            </a:r>
            <a:r>
              <a:rPr lang="pl-PL" sz="2800" spc="-1" dirty="0">
                <a:solidFill>
                  <a:srgbClr val="FF0000"/>
                </a:solidFill>
                <a:uFill>
                  <a:solidFill>
                    <a:srgbClr val="FFFFFF"/>
                  </a:solidFill>
                </a:uFill>
                <a:latin typeface="Calibri"/>
              </a:rPr>
              <a:t>, dla którego go uruchamiamy.</a:t>
            </a:r>
            <a:r>
              <a:rPr lang="pl-PL" sz="3200" spc="-1" dirty="0">
                <a:solidFill>
                  <a:srgbClr val="FF0000"/>
                </a:solidFill>
                <a:uFill>
                  <a:solidFill>
                    <a:srgbClr val="FFFFFF"/>
                  </a:solidFill>
                </a:uFill>
                <a:latin typeface="Calibri"/>
              </a:rPr>
              <a:t> </a:t>
            </a:r>
            <a:endParaRPr lang="pl-PL" sz="3200" spc="-1" dirty="0">
              <a:solidFill>
                <a:srgbClr val="000000"/>
              </a:solidFill>
              <a:uFill>
                <a:solidFill>
                  <a:srgbClr val="FFFFFF"/>
                </a:solidFill>
              </a:uFill>
              <a:latin typeface="Calibri"/>
            </a:endParaRPr>
          </a:p>
          <a:p>
            <a:pPr marL="457200" lvl="2">
              <a:lnSpc>
                <a:spcPts val="2400"/>
              </a:lnSpc>
            </a:pPr>
            <a:endParaRPr lang="pl-PL" dirty="0">
              <a:solidFill>
                <a:schemeClr val="bg1"/>
              </a:solidFill>
            </a:endParaRPr>
          </a:p>
          <a:p>
            <a:pPr lvl="1">
              <a:spcAft>
                <a:spcPts val="600"/>
              </a:spcAft>
            </a:pPr>
            <a:endParaRPr lang="pl-PL" sz="1600" dirty="0">
              <a:solidFill>
                <a:schemeClr val="bg1"/>
              </a:solidFill>
            </a:endParaRPr>
          </a:p>
          <a:p>
            <a:pPr marL="0" lvl="1"/>
            <a:endParaRPr lang="pl-PL" sz="1600" b="1" dirty="0">
              <a:solidFill>
                <a:schemeClr val="bg1"/>
              </a:solidFill>
            </a:endParaRPr>
          </a:p>
        </p:txBody>
      </p:sp>
      <p:pic>
        <p:nvPicPr>
          <p:cNvPr id="2050" name="Picture 2" descr="Related image">
            <a:extLst>
              <a:ext uri="{FF2B5EF4-FFF2-40B4-BE49-F238E27FC236}">
                <a16:creationId xmlns:a16="http://schemas.microsoft.com/office/drawing/2014/main" id="{8AC8FAD8-F60A-4D6D-A021-F12A2EA89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021" y="1597898"/>
            <a:ext cx="3784379" cy="526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3492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13341</TotalTime>
  <Words>2850</Words>
  <Application>Microsoft Office PowerPoint</Application>
  <PresentationFormat>Widescreen</PresentationFormat>
  <Paragraphs>516</Paragraphs>
  <Slides>77</Slides>
  <Notes>43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77</vt:i4>
      </vt:variant>
    </vt:vector>
  </HeadingPairs>
  <TitlesOfParts>
    <vt:vector size="91" baseType="lpstr">
      <vt:lpstr>Arial</vt:lpstr>
      <vt:lpstr>Calibri</vt:lpstr>
      <vt:lpstr>Calibri Light</vt:lpstr>
      <vt:lpstr>Century Gothic</vt:lpstr>
      <vt:lpstr>DejaVu Sans</vt:lpstr>
      <vt:lpstr>Open Sans Light</vt:lpstr>
      <vt:lpstr>Open Sans Semibold</vt:lpstr>
      <vt:lpstr>Symbol</vt:lpstr>
      <vt:lpstr>Times New Roman</vt:lpstr>
      <vt:lpstr>Verdana</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Testy eksploracyjne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TESTOWANIE OPROGRAMOWANIA</dc:title>
  <dc:creator>Barbara Zaleska</dc:creator>
  <cp:lastModifiedBy>Zaleska, Barbara</cp:lastModifiedBy>
  <cp:revision>78</cp:revision>
  <dcterms:created xsi:type="dcterms:W3CDTF">2016-08-12T11:04:18Z</dcterms:created>
  <dcterms:modified xsi:type="dcterms:W3CDTF">2018-07-31T12:00:44Z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Panoramiczny</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